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gency FB"/>
        <a:ea typeface="Agency FB"/>
        <a:cs typeface="Agency FB"/>
        <a:sym typeface="Agency FB"/>
      </a:defRPr>
    </a:lvl1pPr>
    <a:lvl2pPr marL="0" marR="0" indent="4572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gency FB"/>
        <a:ea typeface="Agency FB"/>
        <a:cs typeface="Agency FB"/>
        <a:sym typeface="Agency FB"/>
      </a:defRPr>
    </a:lvl2pPr>
    <a:lvl3pPr marL="0" marR="0" indent="9144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gency FB"/>
        <a:ea typeface="Agency FB"/>
        <a:cs typeface="Agency FB"/>
        <a:sym typeface="Agency FB"/>
      </a:defRPr>
    </a:lvl3pPr>
    <a:lvl4pPr marL="0" marR="0" indent="13716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gency FB"/>
        <a:ea typeface="Agency FB"/>
        <a:cs typeface="Agency FB"/>
        <a:sym typeface="Agency FB"/>
      </a:defRPr>
    </a:lvl4pPr>
    <a:lvl5pPr marL="0" marR="0" indent="18288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gency FB"/>
        <a:ea typeface="Agency FB"/>
        <a:cs typeface="Agency FB"/>
        <a:sym typeface="Agency FB"/>
      </a:defRPr>
    </a:lvl5pPr>
    <a:lvl6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gency FB"/>
        <a:ea typeface="Agency FB"/>
        <a:cs typeface="Agency FB"/>
        <a:sym typeface="Agency FB"/>
      </a:defRPr>
    </a:lvl6pPr>
    <a:lvl7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gency FB"/>
        <a:ea typeface="Agency FB"/>
        <a:cs typeface="Agency FB"/>
        <a:sym typeface="Agency FB"/>
      </a:defRPr>
    </a:lvl7pPr>
    <a:lvl8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gency FB"/>
        <a:ea typeface="Agency FB"/>
        <a:cs typeface="Agency FB"/>
        <a:sym typeface="Agency FB"/>
      </a:defRPr>
    </a:lvl8pPr>
    <a:lvl9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gency FB"/>
        <a:ea typeface="Agency FB"/>
        <a:cs typeface="Agency FB"/>
        <a:sym typeface="Agency FB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gency FB"/>
          <a:ea typeface="Agency FB"/>
          <a:cs typeface="Agency FB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>
          <a:latin typeface="Agency FB"/>
          <a:ea typeface="Agency FB"/>
          <a:cs typeface="Agency FB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gency FB"/>
          <a:ea typeface="Agency FB"/>
          <a:cs typeface="Agency FB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gency FB"/>
          <a:ea typeface="Agency FB"/>
          <a:cs typeface="Agency FB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gency FB"/>
          <a:ea typeface="Agency FB"/>
          <a:cs typeface="Agency FB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gency FB"/>
          <a:ea typeface="Agency FB"/>
          <a:cs typeface="Agency FB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gency FB"/>
          <a:ea typeface="Agency FB"/>
          <a:cs typeface="Agency FB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gency FB"/>
          <a:ea typeface="Agency FB"/>
          <a:cs typeface="Agency FB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gency FB"/>
          <a:ea typeface="Agency FB"/>
          <a:cs typeface="Agency FB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gency FB"/>
          <a:ea typeface="Agency FB"/>
          <a:cs typeface="Agency FB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gency FB"/>
          <a:ea typeface="Agency FB"/>
          <a:cs typeface="Agency FB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gency FB"/>
          <a:ea typeface="Agency FB"/>
          <a:cs typeface="Agency FB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gency FB"/>
          <a:ea typeface="Agency FB"/>
          <a:cs typeface="Agency FB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gency FB"/>
          <a:ea typeface="Agency FB"/>
          <a:cs typeface="Agency FB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gency FB"/>
          <a:ea typeface="Agency FB"/>
          <a:cs typeface="Agency FB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gency FB"/>
          <a:ea typeface="Agency FB"/>
          <a:cs typeface="Agency FB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gency FB"/>
          <a:ea typeface="Agency FB"/>
          <a:cs typeface="Agency FB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gency FB"/>
          <a:ea typeface="Agency FB"/>
          <a:cs typeface="Agency FB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gency FB"/>
          <a:ea typeface="Agency FB"/>
          <a:cs typeface="Agency FB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gency FB"/>
          <a:ea typeface="Agency FB"/>
          <a:cs typeface="Agency FB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gency FB"/>
          <a:ea typeface="Agency FB"/>
          <a:cs typeface="Agency FB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gency FB"/>
          <a:ea typeface="Agency FB"/>
          <a:cs typeface="Agency FB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gency FB"/>
          <a:ea typeface="Agency FB"/>
          <a:cs typeface="Agency FB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gency FB"/>
          <a:ea typeface="Agency FB"/>
          <a:cs typeface="Agency FB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02" d="100"/>
          <a:sy n="102" d="100"/>
        </p:scale>
        <p:origin x="1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1pPr>
    <a:lvl2pPr indent="2286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2pPr>
    <a:lvl3pPr indent="4572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3pPr>
    <a:lvl4pPr indent="6858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4pPr>
    <a:lvl5pPr indent="9144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5pPr>
    <a:lvl6pPr indent="11430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6pPr>
    <a:lvl7pPr indent="13716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7pPr>
    <a:lvl8pPr indent="16002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8pPr>
    <a:lvl9pPr indent="18288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6000">
              <a:srgbClr val="D9D9D9"/>
            </a:gs>
            <a:gs pos="41999">
              <a:srgbClr val="BFBFBF"/>
            </a:gs>
            <a:gs pos="69000">
              <a:srgbClr val="A6A6A6"/>
            </a:gs>
            <a:gs pos="100000">
              <a:srgbClr val="7F7F7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245225"/>
            <a:ext cx="360573" cy="373000"/>
          </a:xfrm>
          <a:prstGeom prst="rect">
            <a:avLst/>
          </a:prstGeom>
          <a:ln w="12700">
            <a:miter lim="400000"/>
          </a:ln>
        </p:spPr>
        <p:txBody>
          <a:bodyPr wrap="none" lIns="46799" tIns="46799" rIns="46799" bIns="46799">
            <a:spAutoFit/>
          </a:bodyPr>
          <a:lstStyle>
            <a:lvl1pPr defTabSz="914400"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449262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1pPr>
      <a:lvl2pPr marL="0" marR="0" indent="0" algn="ctr" defTabSz="449262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2pPr>
      <a:lvl3pPr marL="0" marR="0" indent="0" algn="ctr" defTabSz="449262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3pPr>
      <a:lvl4pPr marL="0" marR="0" indent="0" algn="ctr" defTabSz="449262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4pPr>
      <a:lvl5pPr marL="0" marR="0" indent="0" algn="ctr" defTabSz="449262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5pPr>
      <a:lvl6pPr marL="0" marR="0" indent="457200" algn="ctr" defTabSz="449262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6pPr>
      <a:lvl7pPr marL="0" marR="0" indent="914400" algn="ctr" defTabSz="449262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7pPr>
      <a:lvl8pPr marL="0" marR="0" indent="1371600" algn="ctr" defTabSz="449262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8pPr>
      <a:lvl9pPr marL="0" marR="0" indent="1828800" algn="ctr" defTabSz="449262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9pPr>
    </p:titleStyle>
    <p:bodyStyle>
      <a:lvl1pPr marL="342900" marR="0" indent="-342900" algn="l" defTabSz="449262" rtl="0" latinLnBrk="0">
        <a:lnSpc>
          <a:spcPct val="98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1pPr>
      <a:lvl2pPr marL="342900" marR="0" indent="114300" algn="l" defTabSz="449262" rtl="0" latinLnBrk="0">
        <a:lnSpc>
          <a:spcPct val="98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2pPr>
      <a:lvl3pPr marL="342900" marR="0" indent="571500" algn="l" defTabSz="449262" rtl="0" latinLnBrk="0">
        <a:lnSpc>
          <a:spcPct val="98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3pPr>
      <a:lvl4pPr marL="342900" marR="0" indent="1028700" algn="l" defTabSz="449262" rtl="0" latinLnBrk="0">
        <a:lnSpc>
          <a:spcPct val="98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4pPr>
      <a:lvl5pPr marL="342900" marR="0" indent="1485900" algn="l" defTabSz="449262" rtl="0" latinLnBrk="0">
        <a:lnSpc>
          <a:spcPct val="98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5pPr>
      <a:lvl6pPr marL="342900" marR="0" indent="1943100" algn="l" defTabSz="449262" rtl="0" latinLnBrk="0">
        <a:lnSpc>
          <a:spcPct val="98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6pPr>
      <a:lvl7pPr marL="342900" marR="0" indent="2400300" algn="l" defTabSz="449262" rtl="0" latinLnBrk="0">
        <a:lnSpc>
          <a:spcPct val="98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7pPr>
      <a:lvl8pPr marL="342900" marR="0" indent="2857500" algn="l" defTabSz="449262" rtl="0" latinLnBrk="0">
        <a:lnSpc>
          <a:spcPct val="98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8pPr>
      <a:lvl9pPr marL="342900" marR="0" indent="3314700" algn="l" defTabSz="449262" rtl="0" latinLnBrk="0">
        <a:lnSpc>
          <a:spcPct val="98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gency FB"/>
          <a:ea typeface="Agency FB"/>
          <a:cs typeface="Agency FB"/>
          <a:sym typeface="Agency FB"/>
        </a:defRPr>
      </a:lvl9pPr>
    </p:bodyStyle>
    <p:otherStyle>
      <a:lvl1pPr marL="0" marR="0" indent="0" algn="l" defTabSz="914400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gency FB"/>
        </a:defRPr>
      </a:lvl1pPr>
      <a:lvl2pPr marL="0" marR="0" indent="457200" algn="l" defTabSz="914400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gency FB"/>
        </a:defRPr>
      </a:lvl2pPr>
      <a:lvl3pPr marL="0" marR="0" indent="914400" algn="l" defTabSz="914400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gency FB"/>
        </a:defRPr>
      </a:lvl3pPr>
      <a:lvl4pPr marL="0" marR="0" indent="1371600" algn="l" defTabSz="914400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gency FB"/>
        </a:defRPr>
      </a:lvl4pPr>
      <a:lvl5pPr marL="0" marR="0" indent="1828800" algn="l" defTabSz="914400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gency FB"/>
        </a:defRPr>
      </a:lvl5pPr>
      <a:lvl6pPr marL="0" marR="0" indent="0" algn="l" defTabSz="914400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gency FB"/>
        </a:defRPr>
      </a:lvl6pPr>
      <a:lvl7pPr marL="0" marR="0" indent="0" algn="l" defTabSz="914400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gency FB"/>
        </a:defRPr>
      </a:lvl7pPr>
      <a:lvl8pPr marL="0" marR="0" indent="0" algn="l" defTabSz="914400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gency FB"/>
        </a:defRPr>
      </a:lvl8pPr>
      <a:lvl9pPr marL="0" marR="0" indent="0" algn="l" defTabSz="914400" rtl="0" latinLnBrk="0">
        <a:lnSpc>
          <a:spcPct val="98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gency FB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687" y="168275"/>
            <a:ext cx="6408738" cy="668972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"/>
          <p:cNvSpPr txBox="1"/>
          <p:nvPr/>
        </p:nvSpPr>
        <p:spPr>
          <a:xfrm>
            <a:off x="685800" y="2622772"/>
            <a:ext cx="7772400" cy="1458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8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br/>
            <a:endParaRPr/>
          </a:p>
        </p:txBody>
      </p:sp>
      <p:sp>
        <p:nvSpPr>
          <p:cNvPr id="22" name="Informationsabend…"/>
          <p:cNvSpPr txBox="1"/>
          <p:nvPr/>
        </p:nvSpPr>
        <p:spPr>
          <a:xfrm>
            <a:off x="1371600" y="1204895"/>
            <a:ext cx="6400800" cy="4360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600" b="1"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Informationsabend</a:t>
            </a:r>
            <a:r>
              <a:rPr dirty="0"/>
              <a:t> </a:t>
            </a:r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600" b="1"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zur</a:t>
            </a:r>
            <a:r>
              <a:rPr dirty="0"/>
              <a:t> </a:t>
            </a:r>
            <a:r>
              <a:rPr dirty="0" err="1"/>
              <a:t>Profilwahl</a:t>
            </a:r>
            <a:endParaRPr dirty="0"/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600" b="1"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Italienisch</a:t>
            </a:r>
            <a:r>
              <a:rPr dirty="0"/>
              <a:t> – NWT</a:t>
            </a:r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600" b="1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am IKG </a:t>
            </a:r>
            <a:r>
              <a:rPr dirty="0" err="1"/>
              <a:t>Leinfelden</a:t>
            </a:r>
            <a:endParaRPr dirty="0"/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600" b="1">
                <a:latin typeface="Tahoma"/>
                <a:ea typeface="Tahoma"/>
                <a:cs typeface="Tahoma"/>
                <a:sym typeface="Tahoma"/>
              </a:defRPr>
            </a:pPr>
            <a:endParaRPr dirty="0"/>
          </a:p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600" b="1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Mi, 15.03.2023, 18.30 </a:t>
            </a:r>
            <a:r>
              <a:rPr dirty="0" err="1"/>
              <a:t>Uhr</a:t>
            </a:r>
            <a:endParaRPr sz="3600" dirty="0"/>
          </a:p>
          <a:p>
            <a:pPr algn="ctr">
              <a:lnSpc>
                <a:spcPct val="98000"/>
              </a:lnSpc>
              <a:spcBef>
                <a:spcPts val="8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 b="1">
                <a:latin typeface="Calibri"/>
                <a:ea typeface="Calibri"/>
                <a:cs typeface="Calibri"/>
                <a:sym typeface="Calibri"/>
              </a:defRPr>
            </a:pPr>
            <a:endParaRPr sz="3600" dirty="0"/>
          </a:p>
          <a:p>
            <a:pPr algn="ctr">
              <a:lnSpc>
                <a:spcPct val="98000"/>
              </a:lnSpc>
              <a:spcBef>
                <a:spcPts val="8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600" b="1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HERZLICH WILLKOMMEN!</a:t>
            </a:r>
          </a:p>
        </p:txBody>
      </p:sp>
      <p:grpSp>
        <p:nvGrpSpPr>
          <p:cNvPr id="4" name="Gruppieren">
            <a:extLst>
              <a:ext uri="{FF2B5EF4-FFF2-40B4-BE49-F238E27FC236}">
                <a16:creationId xmlns:a16="http://schemas.microsoft.com/office/drawing/2014/main" id="{CC341E10-BE69-5E86-D496-D7B2C221C5EE}"/>
              </a:ext>
            </a:extLst>
          </p:cNvPr>
          <p:cNvGrpSpPr/>
          <p:nvPr/>
        </p:nvGrpSpPr>
        <p:grpSpPr>
          <a:xfrm>
            <a:off x="-1588" y="688146"/>
            <a:ext cx="9145588" cy="71439"/>
            <a:chOff x="0" y="0"/>
            <a:chExt cx="9145587" cy="71437"/>
          </a:xfrm>
        </p:grpSpPr>
        <p:sp>
          <p:nvSpPr>
            <p:cNvPr id="5" name="Rechteck">
              <a:extLst>
                <a:ext uri="{FF2B5EF4-FFF2-40B4-BE49-F238E27FC236}">
                  <a16:creationId xmlns:a16="http://schemas.microsoft.com/office/drawing/2014/main" id="{893D6FE6-F51B-9F22-CC94-1089C7AA2C72}"/>
                </a:ext>
              </a:extLst>
            </p:cNvPr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6" name="Rechteck">
              <a:extLst>
                <a:ext uri="{FF2B5EF4-FFF2-40B4-BE49-F238E27FC236}">
                  <a16:creationId xmlns:a16="http://schemas.microsoft.com/office/drawing/2014/main" id="{34D79C82-F785-E919-E289-F27FAA3EA2AB}"/>
                </a:ext>
              </a:extLst>
            </p:cNvPr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7" name="Rechteck">
              <a:extLst>
                <a:ext uri="{FF2B5EF4-FFF2-40B4-BE49-F238E27FC236}">
                  <a16:creationId xmlns:a16="http://schemas.microsoft.com/office/drawing/2014/main" id="{628E7EA2-9CF8-8F4D-7FAA-2802E8D59E3C}"/>
                </a:ext>
              </a:extLst>
            </p:cNvPr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grpSp>
        <p:nvGrpSpPr>
          <p:cNvPr id="8" name="Gruppieren">
            <a:extLst>
              <a:ext uri="{FF2B5EF4-FFF2-40B4-BE49-F238E27FC236}">
                <a16:creationId xmlns:a16="http://schemas.microsoft.com/office/drawing/2014/main" id="{A2732A70-D344-A173-70B5-AF3A891F2944}"/>
              </a:ext>
            </a:extLst>
          </p:cNvPr>
          <p:cNvGrpSpPr/>
          <p:nvPr/>
        </p:nvGrpSpPr>
        <p:grpSpPr>
          <a:xfrm>
            <a:off x="-1588" y="4690007"/>
            <a:ext cx="9145588" cy="71439"/>
            <a:chOff x="0" y="0"/>
            <a:chExt cx="9145587" cy="71437"/>
          </a:xfrm>
        </p:grpSpPr>
        <p:sp>
          <p:nvSpPr>
            <p:cNvPr id="9" name="Rechteck">
              <a:extLst>
                <a:ext uri="{FF2B5EF4-FFF2-40B4-BE49-F238E27FC236}">
                  <a16:creationId xmlns:a16="http://schemas.microsoft.com/office/drawing/2014/main" id="{71FC891D-1F9E-5A6B-A3CB-FD49EB7F426F}"/>
                </a:ext>
              </a:extLst>
            </p:cNvPr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0" name="Rechteck">
              <a:extLst>
                <a:ext uri="{FF2B5EF4-FFF2-40B4-BE49-F238E27FC236}">
                  <a16:creationId xmlns:a16="http://schemas.microsoft.com/office/drawing/2014/main" id="{9EE075A5-E78C-4A0C-594F-16CFF6A988D7}"/>
                </a:ext>
              </a:extLst>
            </p:cNvPr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1" name="Rechteck">
              <a:extLst>
                <a:ext uri="{FF2B5EF4-FFF2-40B4-BE49-F238E27FC236}">
                  <a16:creationId xmlns:a16="http://schemas.microsoft.com/office/drawing/2014/main" id="{E0952285-9A68-7BB1-B758-E7DA4941D9A9}"/>
                </a:ext>
              </a:extLst>
            </p:cNvPr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 advAuto="0"/>
      <p:bldP spid="22" grpId="2" build="p" bldLvl="5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tudiengänge mit Italienisch"/>
          <p:cNvSpPr txBox="1"/>
          <p:nvPr/>
        </p:nvSpPr>
        <p:spPr>
          <a:xfrm>
            <a:off x="-20320" y="392429"/>
            <a:ext cx="9184641" cy="143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defRPr sz="3133" b="1"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Studiengänge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Italienisch</a:t>
            </a:r>
            <a:r>
              <a:rPr dirty="0"/>
              <a:t> </a:t>
            </a:r>
          </a:p>
          <a:p>
            <a:pPr algn="ctr" defTabSz="457200">
              <a:defRPr sz="1733" b="1">
                <a:latin typeface="Tahoma"/>
                <a:ea typeface="Tahoma"/>
                <a:cs typeface="Tahoma"/>
                <a:sym typeface="Tahoma"/>
              </a:defRPr>
            </a:pPr>
            <a:endParaRPr dirty="0"/>
          </a:p>
          <a:p>
            <a:pPr algn="ctr" defTabSz="457200">
              <a:defRPr sz="2033">
                <a:latin typeface="Tahoma"/>
                <a:ea typeface="Tahoma"/>
                <a:cs typeface="Tahoma"/>
                <a:sym typeface="Tahoma"/>
              </a:defRPr>
            </a:pPr>
            <a:endParaRPr dirty="0"/>
          </a:p>
        </p:txBody>
      </p:sp>
      <p:grpSp>
        <p:nvGrpSpPr>
          <p:cNvPr id="89" name="Gruppieren"/>
          <p:cNvGrpSpPr/>
          <p:nvPr/>
        </p:nvGrpSpPr>
        <p:grpSpPr>
          <a:xfrm>
            <a:off x="-1588" y="1111249"/>
            <a:ext cx="9145588" cy="71439"/>
            <a:chOff x="0" y="0"/>
            <a:chExt cx="9145587" cy="71437"/>
          </a:xfrm>
        </p:grpSpPr>
        <p:sp>
          <p:nvSpPr>
            <p:cNvPr id="86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87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88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grpSp>
        <p:nvGrpSpPr>
          <p:cNvPr id="93" name="Gruppieren"/>
          <p:cNvGrpSpPr/>
          <p:nvPr/>
        </p:nvGrpSpPr>
        <p:grpSpPr>
          <a:xfrm>
            <a:off x="18733" y="6100198"/>
            <a:ext cx="9145588" cy="71438"/>
            <a:chOff x="0" y="0"/>
            <a:chExt cx="9145587" cy="71437"/>
          </a:xfrm>
        </p:grpSpPr>
        <p:sp>
          <p:nvSpPr>
            <p:cNvPr id="90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91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92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sp>
        <p:nvSpPr>
          <p:cNvPr id="94" name="An diversen Unis in ganz Deutschland werden Studiengänge mit Italienisch angeboten:…"/>
          <p:cNvSpPr txBox="1"/>
          <p:nvPr/>
        </p:nvSpPr>
        <p:spPr>
          <a:xfrm>
            <a:off x="705832" y="1360351"/>
            <a:ext cx="7154440" cy="471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latin typeface="Tahoma"/>
                <a:ea typeface="Tahoma"/>
                <a:cs typeface="Tahoma"/>
                <a:sym typeface="Tahoma"/>
              </a:defRPr>
            </a:pPr>
            <a:r>
              <a:t>An diversen Unis in ganz Deutschland werden Studiengänge mit Italienisch angeboten: </a:t>
            </a:r>
          </a:p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30605" indent="-230605">
              <a:buSzPct val="100000"/>
              <a:buChar char="•"/>
              <a:defRPr sz="2300">
                <a:latin typeface="Tahoma"/>
                <a:ea typeface="Tahoma"/>
                <a:cs typeface="Tahoma"/>
                <a:sym typeface="Tahoma"/>
              </a:defRPr>
            </a:pPr>
            <a:r>
              <a:t>ESB an der Fachhochschule Reutlingen: International Management Double Degree</a:t>
            </a:r>
          </a:p>
          <a:p>
            <a:pPr>
              <a:defRPr sz="16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30605" indent="-230605">
              <a:buSzPct val="100000"/>
              <a:buChar char="•"/>
              <a:defRPr sz="2300">
                <a:latin typeface="Tahoma"/>
                <a:ea typeface="Tahoma"/>
                <a:cs typeface="Tahoma"/>
                <a:sym typeface="Tahoma"/>
              </a:defRPr>
            </a:pPr>
            <a:r>
              <a:t>Uni Bonn: Deutsch-italienische Studien</a:t>
            </a:r>
          </a:p>
          <a:p>
            <a:pPr>
              <a:defRPr sz="16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30605" indent="-230605">
              <a:buSzPct val="100000"/>
              <a:buChar char="•"/>
              <a:defRPr sz="2300">
                <a:latin typeface="Tahoma"/>
                <a:ea typeface="Tahoma"/>
                <a:cs typeface="Tahoma"/>
                <a:sym typeface="Tahoma"/>
              </a:defRPr>
            </a:pPr>
            <a:r>
              <a:t>Uni Regensburg: Deutsch-italienische Studien</a:t>
            </a:r>
          </a:p>
          <a:p>
            <a:pPr>
              <a:defRPr sz="16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30605" indent="-230605">
              <a:buSzPct val="100000"/>
              <a:buChar char="•"/>
              <a:defRPr sz="2300">
                <a:latin typeface="Tahoma"/>
                <a:ea typeface="Tahoma"/>
                <a:cs typeface="Tahoma"/>
                <a:sym typeface="Tahoma"/>
              </a:defRPr>
            </a:pPr>
            <a:r>
              <a:t>FU Berlin: Bachelorstudiengang Italienstudien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1" animBg="1" advAuto="0"/>
      <p:bldP spid="94" grpId="2" uiExpan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0" y="188912"/>
            <a:ext cx="5607050" cy="6524626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II. Das kulturelle Erbe Italiens"/>
          <p:cNvSpPr txBox="1"/>
          <p:nvPr/>
        </p:nvSpPr>
        <p:spPr>
          <a:xfrm>
            <a:off x="458787" y="1825834"/>
            <a:ext cx="8226426" cy="2093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341312" indent="-339725" algn="ctr">
              <a:lnSpc>
                <a:spcPct val="98000"/>
              </a:lnSpc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 b="1">
                <a:latin typeface="Verdana Ref"/>
                <a:ea typeface="Verdana Ref"/>
                <a:cs typeface="Verdana Ref"/>
                <a:sym typeface="Verdana Ref"/>
              </a:defRPr>
            </a:pPr>
            <a:endParaRPr/>
          </a:p>
          <a:p>
            <a:pPr marL="341312" indent="-339725" algn="ctr">
              <a:lnSpc>
                <a:spcPct val="98000"/>
              </a:lnSpc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 b="1">
                <a:latin typeface="Verdana Ref"/>
                <a:ea typeface="Verdana Ref"/>
                <a:cs typeface="Verdana Ref"/>
                <a:sym typeface="Verdana Ref"/>
              </a:defRPr>
            </a:pPr>
            <a:r>
              <a:t>II. Das kulturelle Erbe Italiens</a:t>
            </a:r>
          </a:p>
        </p:txBody>
      </p:sp>
      <p:grpSp>
        <p:nvGrpSpPr>
          <p:cNvPr id="101" name="Gruppieren"/>
          <p:cNvGrpSpPr/>
          <p:nvPr/>
        </p:nvGrpSpPr>
        <p:grpSpPr>
          <a:xfrm>
            <a:off x="-4763" y="1765299"/>
            <a:ext cx="9145588" cy="71439"/>
            <a:chOff x="0" y="0"/>
            <a:chExt cx="9145587" cy="71437"/>
          </a:xfrm>
        </p:grpSpPr>
        <p:sp>
          <p:nvSpPr>
            <p:cNvPr id="98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99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00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grpSp>
        <p:nvGrpSpPr>
          <p:cNvPr id="105" name="Gruppieren"/>
          <p:cNvGrpSpPr/>
          <p:nvPr/>
        </p:nvGrpSpPr>
        <p:grpSpPr>
          <a:xfrm>
            <a:off x="4372380" y="1816311"/>
            <a:ext cx="645303" cy="5041"/>
            <a:chOff x="0" y="0"/>
            <a:chExt cx="645302" cy="5040"/>
          </a:xfrm>
        </p:grpSpPr>
        <p:sp>
          <p:nvSpPr>
            <p:cNvPr id="102" name="Rechteck"/>
            <p:cNvSpPr/>
            <p:nvPr/>
          </p:nvSpPr>
          <p:spPr>
            <a:xfrm>
              <a:off x="0" y="112"/>
              <a:ext cx="220888" cy="4929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03" name="Rechteck"/>
            <p:cNvSpPr/>
            <p:nvPr/>
          </p:nvSpPr>
          <p:spPr>
            <a:xfrm>
              <a:off x="221000" y="-1"/>
              <a:ext cx="204898" cy="50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04" name="Rechteck"/>
            <p:cNvSpPr/>
            <p:nvPr/>
          </p:nvSpPr>
          <p:spPr>
            <a:xfrm>
              <a:off x="424414" y="112"/>
              <a:ext cx="220889" cy="4929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grpSp>
        <p:nvGrpSpPr>
          <p:cNvPr id="109" name="Gruppieren"/>
          <p:cNvGrpSpPr/>
          <p:nvPr/>
        </p:nvGrpSpPr>
        <p:grpSpPr>
          <a:xfrm>
            <a:off x="19424" y="3986255"/>
            <a:ext cx="9120532" cy="70738"/>
            <a:chOff x="0" y="0"/>
            <a:chExt cx="9120531" cy="70736"/>
          </a:xfrm>
        </p:grpSpPr>
        <p:sp>
          <p:nvSpPr>
            <p:cNvPr id="106" name="Rechteck"/>
            <p:cNvSpPr/>
            <p:nvPr/>
          </p:nvSpPr>
          <p:spPr>
            <a:xfrm>
              <a:off x="0" y="786"/>
              <a:ext cx="3099827" cy="69165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07" name="Rechteck"/>
            <p:cNvSpPr/>
            <p:nvPr/>
          </p:nvSpPr>
          <p:spPr>
            <a:xfrm>
              <a:off x="3122556" y="0"/>
              <a:ext cx="2875420" cy="707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08" name="Rechteck"/>
            <p:cNvSpPr/>
            <p:nvPr/>
          </p:nvSpPr>
          <p:spPr>
            <a:xfrm>
              <a:off x="6020705" y="1572"/>
              <a:ext cx="3099827" cy="69165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chauplatz und Wiege der abendländischen Kultur. Von der griechischen Antike, dem Reich der Etrusker und Römer, von der Renaissance bis hin zum Zentrum der gegenwärtigen europäischen Integration."/>
          <p:cNvSpPr txBox="1"/>
          <p:nvPr/>
        </p:nvSpPr>
        <p:spPr>
          <a:xfrm>
            <a:off x="654387" y="4991355"/>
            <a:ext cx="6995438" cy="1139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lnSpc>
                <a:spcPct val="81000"/>
              </a:lnSpc>
              <a:spcBef>
                <a:spcPts val="5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Schauplatz und Wiege der abendländischen Kultur. Von der griechischen Antike, dem Reich der Etrusker und Römer, von der Renaissance bis hin zum Zentrum der gegenwärtigen europäischen Integration. </a:t>
            </a:r>
          </a:p>
        </p:txBody>
      </p:sp>
      <p:pic>
        <p:nvPicPr>
          <p:cNvPr id="112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350" y="2122487"/>
            <a:ext cx="3382963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325" y="2122487"/>
            <a:ext cx="2159000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.jpeg" descr="imag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87" y="2122487"/>
            <a:ext cx="3265488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350" y="2122487"/>
            <a:ext cx="3382963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.jpeg" descr="image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9325" y="2122487"/>
            <a:ext cx="2159000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.png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87" y="2122487"/>
            <a:ext cx="3265488" cy="2590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" name="Gruppieren"/>
          <p:cNvGrpSpPr/>
          <p:nvPr/>
        </p:nvGrpSpPr>
        <p:grpSpPr>
          <a:xfrm>
            <a:off x="1587" y="6302375"/>
            <a:ext cx="9145588" cy="71438"/>
            <a:chOff x="0" y="0"/>
            <a:chExt cx="9145587" cy="71437"/>
          </a:xfrm>
        </p:grpSpPr>
        <p:sp>
          <p:nvSpPr>
            <p:cNvPr id="118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19" name="Rechteck"/>
            <p:cNvSpPr/>
            <p:nvPr/>
          </p:nvSpPr>
          <p:spPr>
            <a:xfrm>
              <a:off x="3119611" y="0"/>
              <a:ext cx="2910095" cy="698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20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sp>
        <p:nvSpPr>
          <p:cNvPr id="122" name="Geschichte"/>
          <p:cNvSpPr txBox="1"/>
          <p:nvPr/>
        </p:nvSpPr>
        <p:spPr>
          <a:xfrm>
            <a:off x="654387" y="715200"/>
            <a:ext cx="7835226" cy="58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>
            <a:spAutoFit/>
          </a:bodyPr>
          <a:lstStyle>
            <a:lvl1pPr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Geschichte</a:t>
            </a:r>
          </a:p>
        </p:txBody>
      </p:sp>
      <p:grpSp>
        <p:nvGrpSpPr>
          <p:cNvPr id="126" name="Gruppieren"/>
          <p:cNvGrpSpPr/>
          <p:nvPr/>
        </p:nvGrpSpPr>
        <p:grpSpPr>
          <a:xfrm>
            <a:off x="-4763" y="1765299"/>
            <a:ext cx="9145588" cy="71439"/>
            <a:chOff x="0" y="0"/>
            <a:chExt cx="9145587" cy="71437"/>
          </a:xfrm>
        </p:grpSpPr>
        <p:sp>
          <p:nvSpPr>
            <p:cNvPr id="123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24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25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8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5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7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8" animBg="1" advAuto="0"/>
      <p:bldP spid="112" grpId="2" animBg="1" advAuto="0"/>
      <p:bldP spid="113" grpId="3" animBg="1" advAuto="0"/>
      <p:bldP spid="114" grpId="4" animBg="1" advAuto="0"/>
      <p:bldP spid="115" grpId="5" animBg="1" advAuto="0"/>
      <p:bldP spid="116" grpId="6" animBg="1" advAuto="0"/>
      <p:bldP spid="117" grpId="7" animBg="1" advAuto="0"/>
      <p:bldP spid="122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" y="2122487"/>
            <a:ext cx="3382963" cy="259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Unübertroffen in Vielfalt und Ausdrucksformen. Objekt des Staunens und der bleibenden Eindrücke. Quelle der ewigen Sehnsucht und Inspiration."/>
          <p:cNvSpPr txBox="1"/>
          <p:nvPr/>
        </p:nvSpPr>
        <p:spPr>
          <a:xfrm>
            <a:off x="654387" y="4993142"/>
            <a:ext cx="7103388" cy="953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lnSpc>
                <a:spcPct val="91000"/>
              </a:lnSpc>
              <a:spcBef>
                <a:spcPts val="5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Unübertroffen in Vielfalt und Ausdrucksformen. Objekt des Staunens und der bleibenden Eindrücke. Quelle der ewigen Sehnsucht und Inspiration. </a:t>
            </a:r>
          </a:p>
        </p:txBody>
      </p:sp>
      <p:pic>
        <p:nvPicPr>
          <p:cNvPr id="130" name="image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350" y="2122487"/>
            <a:ext cx="3382963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.jpeg" descr="imag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325" y="2122487"/>
            <a:ext cx="2159000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350" y="2122487"/>
            <a:ext cx="3382963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2" y="2122487"/>
            <a:ext cx="3382963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.png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9325" y="2122487"/>
            <a:ext cx="2159000" cy="2590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" name="Gruppieren"/>
          <p:cNvGrpSpPr/>
          <p:nvPr/>
        </p:nvGrpSpPr>
        <p:grpSpPr>
          <a:xfrm>
            <a:off x="1587" y="6302375"/>
            <a:ext cx="9145588" cy="71438"/>
            <a:chOff x="0" y="0"/>
            <a:chExt cx="9145587" cy="71437"/>
          </a:xfrm>
        </p:grpSpPr>
        <p:sp>
          <p:nvSpPr>
            <p:cNvPr id="135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36" name="Rechteck"/>
            <p:cNvSpPr/>
            <p:nvPr/>
          </p:nvSpPr>
          <p:spPr>
            <a:xfrm>
              <a:off x="3119611" y="0"/>
              <a:ext cx="2910095" cy="698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37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sp>
        <p:nvSpPr>
          <p:cNvPr id="139" name="Kunst"/>
          <p:cNvSpPr txBox="1"/>
          <p:nvPr/>
        </p:nvSpPr>
        <p:spPr>
          <a:xfrm>
            <a:off x="654387" y="715200"/>
            <a:ext cx="7835226" cy="58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>
            <a:spAutoFit/>
          </a:bodyPr>
          <a:lstStyle>
            <a:lvl1pPr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Kunst</a:t>
            </a:r>
          </a:p>
        </p:txBody>
      </p:sp>
      <p:grpSp>
        <p:nvGrpSpPr>
          <p:cNvPr id="143" name="Gruppieren"/>
          <p:cNvGrpSpPr/>
          <p:nvPr/>
        </p:nvGrpSpPr>
        <p:grpSpPr>
          <a:xfrm>
            <a:off x="-4763" y="1765299"/>
            <a:ext cx="9145588" cy="71439"/>
            <a:chOff x="0" y="0"/>
            <a:chExt cx="9145587" cy="71437"/>
          </a:xfrm>
        </p:grpSpPr>
        <p:sp>
          <p:nvSpPr>
            <p:cNvPr id="140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41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42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4" animBg="1" advAuto="0"/>
      <p:bldP spid="129" grpId="8" animBg="1" advAuto="0"/>
      <p:bldP spid="130" grpId="2" animBg="1" advAuto="0"/>
      <p:bldP spid="131" grpId="3" animBg="1" advAuto="0"/>
      <p:bldP spid="132" grpId="5" animBg="1" advAuto="0"/>
      <p:bldP spid="133" grpId="7" animBg="1" advAuto="0"/>
      <p:bldP spid="134" grpId="6" animBg="1" advAuto="0"/>
      <p:bldP spid="139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Bewundert und anerkannt. Weltweit ein Maßstab für funktionale und ästhetische Produktgestaltung in vielen Lebens- und Wirtschaftsbereichen."/>
          <p:cNvSpPr txBox="1"/>
          <p:nvPr/>
        </p:nvSpPr>
        <p:spPr>
          <a:xfrm>
            <a:off x="654387" y="5016500"/>
            <a:ext cx="6955751" cy="101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lnSpc>
                <a:spcPct val="101000"/>
              </a:lnSpc>
              <a:spcBef>
                <a:spcPts val="5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0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Bewundert und anerkannt. Weltweit ein Maßstab für funktionale und ästhetische Produktgestaltung in vielen Lebens- und Wirtschaftsbereichen.</a:t>
            </a:r>
          </a:p>
        </p:txBody>
      </p:sp>
      <p:pic>
        <p:nvPicPr>
          <p:cNvPr id="146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350" y="2122487"/>
            <a:ext cx="3382963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" y="2122487"/>
            <a:ext cx="3382963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.jpeg" descr="imag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325" y="2122487"/>
            <a:ext cx="2159000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350" y="2122487"/>
            <a:ext cx="3382963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.jpeg" descr="image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9325" y="2122487"/>
            <a:ext cx="2159000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.jpeg" descr="image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75" y="2122487"/>
            <a:ext cx="3382963" cy="2590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" name="Gruppieren"/>
          <p:cNvGrpSpPr/>
          <p:nvPr/>
        </p:nvGrpSpPr>
        <p:grpSpPr>
          <a:xfrm>
            <a:off x="1587" y="6302375"/>
            <a:ext cx="9145588" cy="71438"/>
            <a:chOff x="0" y="0"/>
            <a:chExt cx="9145587" cy="71437"/>
          </a:xfrm>
        </p:grpSpPr>
        <p:sp>
          <p:nvSpPr>
            <p:cNvPr id="152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53" name="Rechteck"/>
            <p:cNvSpPr/>
            <p:nvPr/>
          </p:nvSpPr>
          <p:spPr>
            <a:xfrm>
              <a:off x="3119611" y="0"/>
              <a:ext cx="2910095" cy="698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54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sp>
        <p:nvSpPr>
          <p:cNvPr id="156" name="Design"/>
          <p:cNvSpPr txBox="1"/>
          <p:nvPr/>
        </p:nvSpPr>
        <p:spPr>
          <a:xfrm>
            <a:off x="654387" y="715200"/>
            <a:ext cx="7835226" cy="58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>
            <a:spAutoFit/>
          </a:bodyPr>
          <a:lstStyle>
            <a:lvl1pPr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Design</a:t>
            </a:r>
          </a:p>
        </p:txBody>
      </p:sp>
      <p:grpSp>
        <p:nvGrpSpPr>
          <p:cNvPr id="160" name="Gruppieren"/>
          <p:cNvGrpSpPr/>
          <p:nvPr/>
        </p:nvGrpSpPr>
        <p:grpSpPr>
          <a:xfrm>
            <a:off x="-4763" y="1765299"/>
            <a:ext cx="9145588" cy="71439"/>
            <a:chOff x="0" y="0"/>
            <a:chExt cx="9145587" cy="71437"/>
          </a:xfrm>
        </p:grpSpPr>
        <p:sp>
          <p:nvSpPr>
            <p:cNvPr id="157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58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59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8" animBg="1" advAuto="0"/>
      <p:bldP spid="146" grpId="2" animBg="1" advAuto="0"/>
      <p:bldP spid="147" grpId="4" animBg="1" advAuto="0"/>
      <p:bldP spid="148" grpId="3" animBg="1" advAuto="0"/>
      <p:bldP spid="149" grpId="5" animBg="1" advAuto="0"/>
      <p:bldP spid="150" grpId="6" animBg="1" advAuto="0"/>
      <p:bldP spid="151" grpId="7" animBg="1" advAuto="0"/>
      <p:bldP spid="156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887" y="2124075"/>
            <a:ext cx="1800226" cy="259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725" y="2122487"/>
            <a:ext cx="3527425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2" y="2122487"/>
            <a:ext cx="3562351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300" y="2122487"/>
            <a:ext cx="1817688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2" y="2122487"/>
            <a:ext cx="3562351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.png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5062" y="2122487"/>
            <a:ext cx="1581151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.png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8312" y="2122487"/>
            <a:ext cx="1889126" cy="259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Verkörpert die Sinnesfreuden mediterraner Leichtigkeit.…"/>
          <p:cNvSpPr txBox="1"/>
          <p:nvPr/>
        </p:nvSpPr>
        <p:spPr>
          <a:xfrm>
            <a:off x="654387" y="4960937"/>
            <a:ext cx="7129996" cy="101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99" tIns="46799" rIns="46799" bIns="46799">
            <a:spAutoFit/>
          </a:bodyPr>
          <a:lstStyle/>
          <a:p>
            <a:pPr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000">
                <a:latin typeface="Tahoma"/>
                <a:ea typeface="Tahoma"/>
                <a:cs typeface="Tahoma"/>
                <a:sym typeface="Tahoma"/>
              </a:defRPr>
            </a:pPr>
            <a:r>
              <a:t>Verkörpert die Sinnesfreuden mediterraner Leichtigkeit. </a:t>
            </a:r>
          </a:p>
          <a:p>
            <a:pPr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000">
                <a:latin typeface="Tahoma"/>
                <a:ea typeface="Tahoma"/>
                <a:cs typeface="Tahoma"/>
                <a:sym typeface="Tahoma"/>
              </a:defRPr>
            </a:pPr>
            <a:r>
              <a:t>Temperament und Vitalität, Genuss und Leidenschaft, Eleganz </a:t>
            </a:r>
          </a:p>
          <a:p>
            <a:pPr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000">
                <a:latin typeface="Tahoma"/>
                <a:ea typeface="Tahoma"/>
                <a:cs typeface="Tahoma"/>
                <a:sym typeface="Tahoma"/>
              </a:defRPr>
            </a:pPr>
            <a:r>
              <a:t>und Stilgefühl, Lässigkeit und Muße.</a:t>
            </a:r>
          </a:p>
        </p:txBody>
      </p:sp>
      <p:grpSp>
        <p:nvGrpSpPr>
          <p:cNvPr id="173" name="Gruppieren"/>
          <p:cNvGrpSpPr/>
          <p:nvPr/>
        </p:nvGrpSpPr>
        <p:grpSpPr>
          <a:xfrm>
            <a:off x="1587" y="6302375"/>
            <a:ext cx="9145588" cy="71438"/>
            <a:chOff x="0" y="0"/>
            <a:chExt cx="9145587" cy="71437"/>
          </a:xfrm>
        </p:grpSpPr>
        <p:sp>
          <p:nvSpPr>
            <p:cNvPr id="170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71" name="Rechteck"/>
            <p:cNvSpPr/>
            <p:nvPr/>
          </p:nvSpPr>
          <p:spPr>
            <a:xfrm>
              <a:off x="3119611" y="0"/>
              <a:ext cx="2910095" cy="698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72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sp>
        <p:nvSpPr>
          <p:cNvPr id="174" name="Lebensart"/>
          <p:cNvSpPr txBox="1"/>
          <p:nvPr/>
        </p:nvSpPr>
        <p:spPr>
          <a:xfrm>
            <a:off x="654387" y="715200"/>
            <a:ext cx="7835226" cy="58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>
            <a:spAutoFit/>
          </a:bodyPr>
          <a:lstStyle>
            <a:lvl1pPr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Lebensart</a:t>
            </a:r>
          </a:p>
        </p:txBody>
      </p:sp>
      <p:grpSp>
        <p:nvGrpSpPr>
          <p:cNvPr id="178" name="Gruppieren"/>
          <p:cNvGrpSpPr/>
          <p:nvPr/>
        </p:nvGrpSpPr>
        <p:grpSpPr>
          <a:xfrm>
            <a:off x="-4763" y="1765299"/>
            <a:ext cx="9145588" cy="71439"/>
            <a:chOff x="0" y="0"/>
            <a:chExt cx="9145587" cy="71437"/>
          </a:xfrm>
        </p:grpSpPr>
        <p:sp>
          <p:nvSpPr>
            <p:cNvPr id="175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76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77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grpId="9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3" animBg="1" advAuto="0"/>
      <p:bldP spid="163" grpId="2" animBg="1" advAuto="0"/>
      <p:bldP spid="164" grpId="4" animBg="1" advAuto="0"/>
      <p:bldP spid="165" grpId="7" animBg="1" advAuto="0"/>
      <p:bldP spid="166" grpId="8" animBg="1" advAuto="0"/>
      <p:bldP spid="167" grpId="5" animBg="1" advAuto="0"/>
      <p:bldP spid="168" grpId="6" animBg="1" advAuto="0"/>
      <p:bldP spid="169" grpId="9" animBg="1" advAuto="0"/>
      <p:bldP spid="174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III. Italienisch in und um Stuttgart"/>
          <p:cNvSpPr txBox="1"/>
          <p:nvPr/>
        </p:nvSpPr>
        <p:spPr>
          <a:xfrm>
            <a:off x="458787" y="1793177"/>
            <a:ext cx="8226426" cy="3164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341312" indent="-339725" algn="ctr">
              <a:lnSpc>
                <a:spcPct val="98000"/>
              </a:lnSpc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600" b="1">
                <a:latin typeface="Verdana Ref"/>
                <a:ea typeface="Verdana Ref"/>
                <a:cs typeface="Verdana Ref"/>
                <a:sym typeface="Verdana Ref"/>
              </a:defRPr>
            </a:pPr>
            <a:endParaRPr dirty="0"/>
          </a:p>
          <a:p>
            <a:pPr marL="341312" indent="-339725" algn="ctr">
              <a:lnSpc>
                <a:spcPct val="98000"/>
              </a:lnSpc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 b="1">
                <a:latin typeface="Verdana Ref"/>
                <a:ea typeface="Verdana Ref"/>
                <a:cs typeface="Verdana Ref"/>
                <a:sym typeface="Verdana Ref"/>
              </a:defRPr>
            </a:pPr>
            <a:endParaRPr sz="3600" dirty="0"/>
          </a:p>
          <a:p>
            <a:pPr marL="341312" indent="-339725" algn="ctr">
              <a:lnSpc>
                <a:spcPct val="98000"/>
              </a:lnSpc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 b="1">
                <a:latin typeface="Verdana Ref"/>
                <a:ea typeface="Verdana Ref"/>
                <a:cs typeface="Verdana Ref"/>
                <a:sym typeface="Verdana Ref"/>
              </a:defRPr>
            </a:pPr>
            <a:r>
              <a:rPr dirty="0"/>
              <a:t>III. </a:t>
            </a:r>
            <a:r>
              <a:rPr dirty="0" err="1"/>
              <a:t>Italienisch</a:t>
            </a:r>
            <a:r>
              <a:rPr dirty="0"/>
              <a:t> in und um Stuttgart</a:t>
            </a:r>
          </a:p>
          <a:p>
            <a:pPr marL="341312" indent="-341312">
              <a:lnSpc>
                <a:spcPct val="98000"/>
              </a:lnSpc>
              <a:spcBef>
                <a:spcPts val="800"/>
              </a:spcBef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 b="1">
                <a:latin typeface="Verdana Ref"/>
                <a:ea typeface="Verdana Ref"/>
                <a:cs typeface="Verdana Ref"/>
                <a:sym typeface="Verdana Ref"/>
              </a:defRPr>
            </a:pPr>
            <a:endParaRPr dirty="0"/>
          </a:p>
        </p:txBody>
      </p:sp>
      <p:grpSp>
        <p:nvGrpSpPr>
          <p:cNvPr id="2" name="Gruppieren">
            <a:extLst>
              <a:ext uri="{FF2B5EF4-FFF2-40B4-BE49-F238E27FC236}">
                <a16:creationId xmlns:a16="http://schemas.microsoft.com/office/drawing/2014/main" id="{0C5FFC7E-E087-5571-21B0-1A844B3DFC5F}"/>
              </a:ext>
            </a:extLst>
          </p:cNvPr>
          <p:cNvGrpSpPr/>
          <p:nvPr/>
        </p:nvGrpSpPr>
        <p:grpSpPr>
          <a:xfrm>
            <a:off x="-4763" y="1765299"/>
            <a:ext cx="9145588" cy="71439"/>
            <a:chOff x="0" y="0"/>
            <a:chExt cx="9145587" cy="71437"/>
          </a:xfrm>
        </p:grpSpPr>
        <p:sp>
          <p:nvSpPr>
            <p:cNvPr id="3" name="Rechteck">
              <a:extLst>
                <a:ext uri="{FF2B5EF4-FFF2-40B4-BE49-F238E27FC236}">
                  <a16:creationId xmlns:a16="http://schemas.microsoft.com/office/drawing/2014/main" id="{791B7D65-33CC-29D4-F86A-C608E8718393}"/>
                </a:ext>
              </a:extLst>
            </p:cNvPr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4" name="Rechteck">
              <a:extLst>
                <a:ext uri="{FF2B5EF4-FFF2-40B4-BE49-F238E27FC236}">
                  <a16:creationId xmlns:a16="http://schemas.microsoft.com/office/drawing/2014/main" id="{A2BAED9F-0749-20A4-2190-11276B6523B5}"/>
                </a:ext>
              </a:extLst>
            </p:cNvPr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5" name="Rechteck">
              <a:extLst>
                <a:ext uri="{FF2B5EF4-FFF2-40B4-BE49-F238E27FC236}">
                  <a16:creationId xmlns:a16="http://schemas.microsoft.com/office/drawing/2014/main" id="{270D741B-613C-C4DE-4F28-0BA3527566EF}"/>
                </a:ext>
              </a:extLst>
            </p:cNvPr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grpSp>
        <p:nvGrpSpPr>
          <p:cNvPr id="6" name="Gruppieren">
            <a:extLst>
              <a:ext uri="{FF2B5EF4-FFF2-40B4-BE49-F238E27FC236}">
                <a16:creationId xmlns:a16="http://schemas.microsoft.com/office/drawing/2014/main" id="{31B0ADCA-07FC-C178-2DFD-54D5815DFCCC}"/>
              </a:ext>
            </a:extLst>
          </p:cNvPr>
          <p:cNvGrpSpPr/>
          <p:nvPr/>
        </p:nvGrpSpPr>
        <p:grpSpPr>
          <a:xfrm>
            <a:off x="6540" y="4749406"/>
            <a:ext cx="9145588" cy="71439"/>
            <a:chOff x="0" y="0"/>
            <a:chExt cx="9145587" cy="71437"/>
          </a:xfrm>
        </p:grpSpPr>
        <p:sp>
          <p:nvSpPr>
            <p:cNvPr id="7" name="Rechteck">
              <a:extLst>
                <a:ext uri="{FF2B5EF4-FFF2-40B4-BE49-F238E27FC236}">
                  <a16:creationId xmlns:a16="http://schemas.microsoft.com/office/drawing/2014/main" id="{3CB0A258-D261-5178-7DB0-D4A54A17373F}"/>
                </a:ext>
              </a:extLst>
            </p:cNvPr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8" name="Rechteck">
              <a:extLst>
                <a:ext uri="{FF2B5EF4-FFF2-40B4-BE49-F238E27FC236}">
                  <a16:creationId xmlns:a16="http://schemas.microsoft.com/office/drawing/2014/main" id="{37388FC7-EDF5-637E-2A92-D16AAF896BAD}"/>
                </a:ext>
              </a:extLst>
            </p:cNvPr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9" name="Rechteck">
              <a:extLst>
                <a:ext uri="{FF2B5EF4-FFF2-40B4-BE49-F238E27FC236}">
                  <a16:creationId xmlns:a16="http://schemas.microsoft.com/office/drawing/2014/main" id="{023A4FC3-D5E7-E2D9-3EA4-9E4CE3FA0278}"/>
                </a:ext>
              </a:extLst>
            </p:cNvPr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"/>
          <p:cNvSpPr txBox="1"/>
          <p:nvPr/>
        </p:nvSpPr>
        <p:spPr>
          <a:xfrm>
            <a:off x="598824" y="1793875"/>
            <a:ext cx="193614" cy="43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99" tIns="46799" rIns="46799" bIns="46799">
            <a:spAutoFit/>
          </a:bodyPr>
          <a:lstStyle>
            <a:lvl1pPr>
              <a:lnSpc>
                <a:spcPct val="101000"/>
              </a:lnSpc>
              <a:spcBef>
                <a:spcPts val="13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 </a:t>
            </a:r>
          </a:p>
        </p:txBody>
      </p:sp>
      <p:sp>
        <p:nvSpPr>
          <p:cNvPr id="192" name="Italienische Bevölkerung in Baden-Württemberg…"/>
          <p:cNvSpPr txBox="1"/>
          <p:nvPr/>
        </p:nvSpPr>
        <p:spPr>
          <a:xfrm>
            <a:off x="953022" y="2266828"/>
            <a:ext cx="7835226" cy="3603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228600" indent="-228600">
              <a:lnSpc>
                <a:spcPct val="98000"/>
              </a:lnSpc>
              <a:spcBef>
                <a:spcPts val="1300"/>
              </a:spcBef>
              <a:buSzPct val="80000"/>
              <a:buBlip>
                <a:blip r:embed="rId2"/>
              </a:buBlip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</a:t>
            </a:r>
            <a:r>
              <a:rPr dirty="0" err="1"/>
              <a:t>Italienische</a:t>
            </a:r>
            <a:r>
              <a:rPr dirty="0"/>
              <a:t> </a:t>
            </a:r>
            <a:r>
              <a:rPr dirty="0" err="1"/>
              <a:t>Bevölkerung</a:t>
            </a:r>
            <a:r>
              <a:rPr dirty="0"/>
              <a:t> in Baden-Württemberg</a:t>
            </a:r>
          </a:p>
          <a:p>
            <a:pPr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 </a:t>
            </a:r>
            <a:r>
              <a:rPr lang="de-DE" dirty="0"/>
              <a:t>  </a:t>
            </a:r>
            <a:r>
              <a:rPr dirty="0"/>
              <a:t>ca. 170 000 </a:t>
            </a:r>
          </a:p>
          <a:p>
            <a:pPr marL="241300" indent="-241300">
              <a:lnSpc>
                <a:spcPct val="98000"/>
              </a:lnSpc>
              <a:spcBef>
                <a:spcPts val="1300"/>
              </a:spcBef>
              <a:buSzPct val="80000"/>
              <a:buBlip>
                <a:blip r:embed="rId2"/>
              </a:buBlip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</a:t>
            </a:r>
            <a:r>
              <a:rPr dirty="0" err="1"/>
              <a:t>Reichhaltiges</a:t>
            </a:r>
            <a:r>
              <a:rPr dirty="0"/>
              <a:t> </a:t>
            </a:r>
            <a:r>
              <a:rPr dirty="0" err="1"/>
              <a:t>Angebot</a:t>
            </a:r>
            <a:r>
              <a:rPr dirty="0"/>
              <a:t> des IIC (</a:t>
            </a:r>
            <a:r>
              <a:rPr dirty="0" err="1"/>
              <a:t>Istituto</a:t>
            </a:r>
            <a:r>
              <a:rPr dirty="0"/>
              <a:t> </a:t>
            </a:r>
            <a:r>
              <a:rPr dirty="0" err="1"/>
              <a:t>Italiano</a:t>
            </a:r>
            <a:r>
              <a:rPr lang="de-DE" dirty="0"/>
              <a:t> </a:t>
            </a:r>
            <a:r>
              <a:rPr dirty="0"/>
              <a:t>di</a:t>
            </a:r>
            <a:endParaRPr lang="de-DE" dirty="0"/>
          </a:p>
          <a:p>
            <a:pPr>
              <a:lnSpc>
                <a:spcPct val="98000"/>
              </a:lnSpc>
              <a:spcBef>
                <a:spcPts val="100"/>
              </a:spcBef>
              <a:buSzPct val="80000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</a:t>
            </a:r>
            <a:r>
              <a:rPr lang="de-DE" dirty="0"/>
              <a:t>   </a:t>
            </a:r>
            <a:r>
              <a:rPr dirty="0" err="1"/>
              <a:t>Cultura</a:t>
            </a:r>
            <a:r>
              <a:rPr dirty="0"/>
              <a:t>)</a:t>
            </a:r>
          </a:p>
          <a:p>
            <a:pPr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 </a:t>
            </a:r>
            <a:r>
              <a:rPr lang="de-DE" dirty="0"/>
              <a:t>  </a:t>
            </a:r>
            <a:r>
              <a:rPr dirty="0" err="1"/>
              <a:t>z.B.</a:t>
            </a:r>
            <a:r>
              <a:rPr dirty="0"/>
              <a:t> Lese- und </a:t>
            </a:r>
            <a:r>
              <a:rPr dirty="0" err="1"/>
              <a:t>Schreibwettbewerb</a:t>
            </a:r>
            <a:r>
              <a:rPr dirty="0"/>
              <a:t> </a:t>
            </a:r>
            <a:r>
              <a:rPr lang="de-DE" dirty="0"/>
              <a:t>für SchülerInnen</a:t>
            </a:r>
          </a:p>
          <a:p>
            <a:pPr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rPr lang="de-DE" dirty="0"/>
              <a:t>          </a:t>
            </a:r>
            <a:r>
              <a:rPr dirty="0"/>
              <a:t>(„</a:t>
            </a:r>
            <a:r>
              <a:rPr dirty="0" err="1"/>
              <a:t>Racconto</a:t>
            </a:r>
            <a:r>
              <a:rPr dirty="0"/>
              <a:t> </a:t>
            </a:r>
            <a:r>
              <a:rPr dirty="0" err="1"/>
              <a:t>d’autore</a:t>
            </a:r>
            <a:r>
              <a:rPr dirty="0"/>
              <a:t>”‏ )</a:t>
            </a:r>
            <a:endParaRPr lang="de-DE" dirty="0"/>
          </a:p>
          <a:p>
            <a:pPr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</a:t>
            </a:r>
            <a:r>
              <a:rPr lang="de-DE" dirty="0"/>
              <a:t>   </a:t>
            </a:r>
            <a:r>
              <a:rPr lang="de-DE" dirty="0" err="1"/>
              <a:t>z</a:t>
            </a:r>
            <a:r>
              <a:rPr dirty="0"/>
              <a:t>.B. </a:t>
            </a:r>
            <a:r>
              <a:rPr dirty="0" err="1"/>
              <a:t>Stipendien</a:t>
            </a:r>
            <a:r>
              <a:rPr dirty="0"/>
              <a:t> für </a:t>
            </a:r>
            <a:r>
              <a:rPr dirty="0" err="1"/>
              <a:t>Sprachkurse</a:t>
            </a:r>
            <a:endParaRPr dirty="0"/>
          </a:p>
          <a:p>
            <a:pPr marL="241300" indent="-241300">
              <a:lnSpc>
                <a:spcPct val="98000"/>
              </a:lnSpc>
              <a:spcBef>
                <a:spcPts val="1300"/>
              </a:spcBef>
              <a:buSzPct val="80000"/>
              <a:buBlip>
                <a:blip r:embed="rId2"/>
              </a:buBlip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</a:t>
            </a:r>
            <a:r>
              <a:rPr dirty="0" err="1"/>
              <a:t>Italienische</a:t>
            </a:r>
            <a:r>
              <a:rPr dirty="0"/>
              <a:t> </a:t>
            </a:r>
            <a:r>
              <a:rPr dirty="0" err="1"/>
              <a:t>Medien</a:t>
            </a:r>
            <a:endParaRPr lang="de-DE" dirty="0"/>
          </a:p>
          <a:p>
            <a:pPr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rPr lang="de-DE" dirty="0"/>
              <a:t>    </a:t>
            </a:r>
            <a:r>
              <a:rPr dirty="0"/>
              <a:t>(</a:t>
            </a:r>
            <a:r>
              <a:rPr dirty="0" err="1"/>
              <a:t>Fernsehen</a:t>
            </a:r>
            <a:r>
              <a:rPr dirty="0"/>
              <a:t>, </a:t>
            </a:r>
            <a:r>
              <a:rPr dirty="0" err="1"/>
              <a:t>Zeitungen</a:t>
            </a:r>
            <a:r>
              <a:rPr dirty="0"/>
              <a:t>, </a:t>
            </a:r>
            <a:r>
              <a:rPr dirty="0" err="1"/>
              <a:t>Zeitschriften</a:t>
            </a:r>
            <a:r>
              <a:rPr dirty="0"/>
              <a:t>)</a:t>
            </a:r>
          </a:p>
        </p:txBody>
      </p:sp>
      <p:grpSp>
        <p:nvGrpSpPr>
          <p:cNvPr id="196" name="Gruppieren"/>
          <p:cNvGrpSpPr/>
          <p:nvPr/>
        </p:nvGrpSpPr>
        <p:grpSpPr>
          <a:xfrm>
            <a:off x="1587" y="6302375"/>
            <a:ext cx="9145588" cy="71438"/>
            <a:chOff x="0" y="0"/>
            <a:chExt cx="9145587" cy="71437"/>
          </a:xfrm>
        </p:grpSpPr>
        <p:sp>
          <p:nvSpPr>
            <p:cNvPr id="193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94" name="Rechteck"/>
            <p:cNvSpPr/>
            <p:nvPr/>
          </p:nvSpPr>
          <p:spPr>
            <a:xfrm>
              <a:off x="3119611" y="0"/>
              <a:ext cx="2910095" cy="698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95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sp>
        <p:nvSpPr>
          <p:cNvPr id="197" name="Italienisch in Baden-Württemberg"/>
          <p:cNvSpPr txBox="1"/>
          <p:nvPr/>
        </p:nvSpPr>
        <p:spPr>
          <a:xfrm>
            <a:off x="654387" y="715200"/>
            <a:ext cx="7835226" cy="58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>
            <a:spAutoFit/>
          </a:bodyPr>
          <a:lstStyle>
            <a:lvl1pPr algn="ctr"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err="1"/>
              <a:t>Italienisch</a:t>
            </a:r>
            <a:r>
              <a:rPr dirty="0"/>
              <a:t> in Baden-Württemberg</a:t>
            </a:r>
          </a:p>
        </p:txBody>
      </p:sp>
      <p:grpSp>
        <p:nvGrpSpPr>
          <p:cNvPr id="201" name="Gruppieren"/>
          <p:cNvGrpSpPr/>
          <p:nvPr/>
        </p:nvGrpSpPr>
        <p:grpSpPr>
          <a:xfrm>
            <a:off x="-4763" y="1765299"/>
            <a:ext cx="9145588" cy="71439"/>
            <a:chOff x="0" y="0"/>
            <a:chExt cx="9145587" cy="71437"/>
          </a:xfrm>
        </p:grpSpPr>
        <p:sp>
          <p:nvSpPr>
            <p:cNvPr id="198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99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00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2" uiExpand="1" build="p" bldLvl="5" animBg="1" advAuto="0"/>
      <p:bldP spid="197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0" y="188912"/>
            <a:ext cx="5607050" cy="6524626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IV. Italienisch im Sprachenprofil des IKG"/>
          <p:cNvSpPr txBox="1"/>
          <p:nvPr/>
        </p:nvSpPr>
        <p:spPr>
          <a:xfrm>
            <a:off x="458787" y="1880262"/>
            <a:ext cx="8226426" cy="2566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341312" indent="-339725" algn="ctr">
              <a:lnSpc>
                <a:spcPct val="98000"/>
              </a:lnSpc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 b="1">
                <a:latin typeface="Verdana Ref"/>
                <a:ea typeface="Verdana Ref"/>
                <a:cs typeface="Verdana Ref"/>
                <a:sym typeface="Verdana Ref"/>
              </a:defRPr>
            </a:pPr>
            <a:endParaRPr/>
          </a:p>
          <a:p>
            <a:pPr marL="341312" indent="-339725" algn="ctr">
              <a:lnSpc>
                <a:spcPct val="98000"/>
              </a:lnSpc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 b="1">
                <a:latin typeface="Verdana Ref"/>
                <a:ea typeface="Verdana Ref"/>
                <a:cs typeface="Verdana Ref"/>
                <a:sym typeface="Verdana Ref"/>
              </a:defRPr>
            </a:pPr>
            <a:r>
              <a:t>IV. Italienisch im Sprachenprofil des IKG</a:t>
            </a:r>
          </a:p>
        </p:txBody>
      </p:sp>
      <p:grpSp>
        <p:nvGrpSpPr>
          <p:cNvPr id="208" name="Gruppieren"/>
          <p:cNvGrpSpPr/>
          <p:nvPr/>
        </p:nvGrpSpPr>
        <p:grpSpPr>
          <a:xfrm>
            <a:off x="-4763" y="1765299"/>
            <a:ext cx="9145588" cy="71439"/>
            <a:chOff x="0" y="0"/>
            <a:chExt cx="9145587" cy="71437"/>
          </a:xfrm>
        </p:grpSpPr>
        <p:sp>
          <p:nvSpPr>
            <p:cNvPr id="205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06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07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grpSp>
        <p:nvGrpSpPr>
          <p:cNvPr id="212" name="Gruppieren"/>
          <p:cNvGrpSpPr/>
          <p:nvPr/>
        </p:nvGrpSpPr>
        <p:grpSpPr>
          <a:xfrm>
            <a:off x="-107" y="4490712"/>
            <a:ext cx="9144214" cy="76250"/>
            <a:chOff x="-108857" y="-4811"/>
            <a:chExt cx="9144213" cy="76249"/>
          </a:xfrm>
        </p:grpSpPr>
        <p:sp>
          <p:nvSpPr>
            <p:cNvPr id="209" name="Rechteck"/>
            <p:cNvSpPr/>
            <p:nvPr/>
          </p:nvSpPr>
          <p:spPr>
            <a:xfrm>
              <a:off x="-108858" y="793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10" name="Rechteck"/>
            <p:cNvSpPr/>
            <p:nvPr/>
          </p:nvSpPr>
          <p:spPr>
            <a:xfrm>
              <a:off x="2947080" y="-1"/>
              <a:ext cx="2903920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11" name="Rechteck"/>
            <p:cNvSpPr/>
            <p:nvPr/>
          </p:nvSpPr>
          <p:spPr>
            <a:xfrm>
              <a:off x="5829980" y="-4812"/>
              <a:ext cx="3205377" cy="74388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Vermittlung eines differenzierten Italienbildes:…"/>
          <p:cNvSpPr txBox="1"/>
          <p:nvPr/>
        </p:nvSpPr>
        <p:spPr>
          <a:xfrm>
            <a:off x="470237" y="2205037"/>
            <a:ext cx="8195588" cy="405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/>
          <a:p>
            <a:pPr marL="228600" indent="-228600" defTabSz="914400">
              <a:lnSpc>
                <a:spcPct val="101000"/>
              </a:lnSpc>
              <a:buClr>
                <a:srgbClr val="000000"/>
              </a:buClr>
              <a:buSzPct val="80000"/>
              <a:buFont typeface="Arial"/>
              <a:buBlip>
                <a:blip r:embed="rId2"/>
              </a:buBlip>
              <a:tabLst>
                <a:tab pos="457200" algn="l"/>
                <a:tab pos="901700" algn="l"/>
                <a:tab pos="1346200" algn="l"/>
                <a:tab pos="1803400" algn="l"/>
                <a:tab pos="2247900" algn="l"/>
                <a:tab pos="2692400" algn="l"/>
                <a:tab pos="3149600" algn="l"/>
                <a:tab pos="3594100" algn="l"/>
                <a:tab pos="4038600" algn="l"/>
                <a:tab pos="4495800" algn="l"/>
                <a:tab pos="4940300" algn="l"/>
                <a:tab pos="5397500" algn="l"/>
                <a:tab pos="5842000" algn="l"/>
                <a:tab pos="6286500" algn="l"/>
                <a:tab pos="6743700" algn="l"/>
                <a:tab pos="7188200" algn="l"/>
                <a:tab pos="7632700" algn="l"/>
                <a:tab pos="8089900" algn="l"/>
                <a:tab pos="8534400" algn="l"/>
                <a:tab pos="8991600" algn="l"/>
                <a:tab pos="94361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</a:t>
            </a:r>
            <a:r>
              <a:rPr dirty="0" err="1"/>
              <a:t>Vermittlung</a:t>
            </a:r>
            <a:r>
              <a:rPr dirty="0"/>
              <a:t> </a:t>
            </a:r>
            <a:r>
              <a:rPr dirty="0" err="1"/>
              <a:t>eines</a:t>
            </a:r>
            <a:r>
              <a:rPr dirty="0"/>
              <a:t> </a:t>
            </a:r>
            <a:r>
              <a:rPr dirty="0" err="1"/>
              <a:t>differenzierten</a:t>
            </a:r>
            <a:r>
              <a:rPr dirty="0"/>
              <a:t> </a:t>
            </a:r>
            <a:r>
              <a:rPr dirty="0" err="1"/>
              <a:t>Italienbildes</a:t>
            </a:r>
            <a:r>
              <a:rPr dirty="0"/>
              <a:t>:</a:t>
            </a:r>
          </a:p>
          <a:p>
            <a:pPr marL="342900" indent="-342900" defTabSz="914400">
              <a:lnSpc>
                <a:spcPct val="101000"/>
              </a:lnSpc>
              <a:tabLst>
                <a:tab pos="457200" algn="l"/>
                <a:tab pos="901700" algn="l"/>
                <a:tab pos="1346200" algn="l"/>
                <a:tab pos="1803400" algn="l"/>
                <a:tab pos="2247900" algn="l"/>
                <a:tab pos="2692400" algn="l"/>
                <a:tab pos="3149600" algn="l"/>
                <a:tab pos="3594100" algn="l"/>
                <a:tab pos="4038600" algn="l"/>
                <a:tab pos="4495800" algn="l"/>
                <a:tab pos="4940300" algn="l"/>
                <a:tab pos="5397500" algn="l"/>
                <a:tab pos="5842000" algn="l"/>
                <a:tab pos="6286500" algn="l"/>
                <a:tab pos="6743700" algn="l"/>
                <a:tab pos="7188200" algn="l"/>
                <a:tab pos="7632700" algn="l"/>
                <a:tab pos="8089900" algn="l"/>
                <a:tab pos="8534400" algn="l"/>
                <a:tab pos="8991600" algn="l"/>
                <a:tab pos="94361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	 </a:t>
            </a:r>
            <a:r>
              <a:rPr dirty="0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sz="1700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dirty="0" err="1"/>
              <a:t>Auseinandersetzung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den </a:t>
            </a:r>
            <a:r>
              <a:rPr dirty="0" err="1"/>
              <a:t>vielen</a:t>
            </a:r>
            <a:r>
              <a:rPr dirty="0"/>
              <a:t> </a:t>
            </a:r>
            <a:r>
              <a:rPr dirty="0" err="1"/>
              <a:t>unterschiedlichen</a:t>
            </a:r>
            <a:endParaRPr dirty="0"/>
          </a:p>
          <a:p>
            <a:pPr marL="342900" indent="-342900" defTabSz="914400">
              <a:lnSpc>
                <a:spcPct val="101000"/>
              </a:lnSpc>
              <a:tabLst>
                <a:tab pos="457200" algn="l"/>
                <a:tab pos="901700" algn="l"/>
                <a:tab pos="1346200" algn="l"/>
                <a:tab pos="1803400" algn="l"/>
                <a:tab pos="2247900" algn="l"/>
                <a:tab pos="2692400" algn="l"/>
                <a:tab pos="3149600" algn="l"/>
                <a:tab pos="3594100" algn="l"/>
                <a:tab pos="4038600" algn="l"/>
                <a:tab pos="4495800" algn="l"/>
                <a:tab pos="4940300" algn="l"/>
                <a:tab pos="5397500" algn="l"/>
                <a:tab pos="5842000" algn="l"/>
                <a:tab pos="6286500" algn="l"/>
                <a:tab pos="6743700" algn="l"/>
                <a:tab pos="7188200" algn="l"/>
                <a:tab pos="7632700" algn="l"/>
                <a:tab pos="8089900" algn="l"/>
                <a:tab pos="8534400" algn="l"/>
                <a:tab pos="8991600" algn="l"/>
                <a:tab pos="94361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		     </a:t>
            </a:r>
            <a:r>
              <a:rPr dirty="0" err="1"/>
              <a:t>Facetten</a:t>
            </a:r>
            <a:r>
              <a:rPr dirty="0"/>
              <a:t> </a:t>
            </a:r>
            <a:r>
              <a:rPr dirty="0" err="1"/>
              <a:t>Italiens</a:t>
            </a:r>
            <a:endParaRPr dirty="0"/>
          </a:p>
          <a:p>
            <a:pPr marL="228600" indent="-228600" defTabSz="914400">
              <a:lnSpc>
                <a:spcPct val="101000"/>
              </a:lnSpc>
              <a:spcBef>
                <a:spcPts val="1300"/>
              </a:spcBef>
              <a:buClr>
                <a:srgbClr val="000000"/>
              </a:buClr>
              <a:buSzPct val="80000"/>
              <a:buFont typeface="Arial"/>
              <a:buBlip>
                <a:blip r:embed="rId2"/>
              </a:buBlip>
              <a:tabLst>
                <a:tab pos="457200" algn="l"/>
                <a:tab pos="901700" algn="l"/>
                <a:tab pos="1346200" algn="l"/>
                <a:tab pos="1803400" algn="l"/>
                <a:tab pos="2247900" algn="l"/>
                <a:tab pos="2692400" algn="l"/>
                <a:tab pos="3149600" algn="l"/>
                <a:tab pos="3594100" algn="l"/>
                <a:tab pos="4038600" algn="l"/>
                <a:tab pos="4495800" algn="l"/>
                <a:tab pos="4940300" algn="l"/>
                <a:tab pos="5397500" algn="l"/>
                <a:tab pos="5842000" algn="l"/>
                <a:tab pos="6286500" algn="l"/>
                <a:tab pos="6743700" algn="l"/>
                <a:tab pos="7188200" algn="l"/>
                <a:tab pos="7632700" algn="l"/>
                <a:tab pos="8089900" algn="l"/>
                <a:tab pos="8534400" algn="l"/>
                <a:tab pos="8991600" algn="l"/>
                <a:tab pos="94361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</a:t>
            </a:r>
            <a:r>
              <a:rPr dirty="0" err="1"/>
              <a:t>gleiche</a:t>
            </a:r>
            <a:r>
              <a:rPr dirty="0"/>
              <a:t> </a:t>
            </a:r>
            <a:r>
              <a:rPr dirty="0" err="1"/>
              <a:t>Stundenzahl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sprachlichen</a:t>
            </a:r>
            <a:r>
              <a:rPr dirty="0"/>
              <a:t> und </a:t>
            </a:r>
            <a:r>
              <a:rPr dirty="0" err="1"/>
              <a:t>naturwissenschaft</a:t>
            </a:r>
            <a:r>
              <a:rPr dirty="0"/>
              <a:t>- </a:t>
            </a:r>
          </a:p>
          <a:p>
            <a:pPr defTabSz="914400">
              <a:lnSpc>
                <a:spcPct val="101000"/>
              </a:lnSpc>
              <a:buClr>
                <a:srgbClr val="000000"/>
              </a:buClr>
              <a:buFont typeface="Arial"/>
              <a:tabLst>
                <a:tab pos="457200" algn="l"/>
                <a:tab pos="901700" algn="l"/>
                <a:tab pos="1346200" algn="l"/>
                <a:tab pos="1803400" algn="l"/>
                <a:tab pos="2247900" algn="l"/>
                <a:tab pos="2692400" algn="l"/>
                <a:tab pos="3149600" algn="l"/>
                <a:tab pos="3594100" algn="l"/>
                <a:tab pos="4038600" algn="l"/>
                <a:tab pos="4495800" algn="l"/>
                <a:tab pos="4940300" algn="l"/>
                <a:tab pos="5397500" algn="l"/>
                <a:tab pos="5842000" algn="l"/>
                <a:tab pos="6286500" algn="l"/>
                <a:tab pos="6743700" algn="l"/>
                <a:tab pos="7188200" algn="l"/>
                <a:tab pos="7632700" algn="l"/>
                <a:tab pos="8089900" algn="l"/>
                <a:tab pos="8534400" algn="l"/>
                <a:tab pos="8991600" algn="l"/>
                <a:tab pos="94361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 </a:t>
            </a:r>
            <a:r>
              <a:rPr lang="de-DE" dirty="0"/>
              <a:t>  </a:t>
            </a:r>
            <a:r>
              <a:rPr dirty="0"/>
              <a:t>lichen Zug</a:t>
            </a:r>
          </a:p>
          <a:p>
            <a:pPr marL="228600" indent="-228600" defTabSz="914400">
              <a:lnSpc>
                <a:spcPct val="101000"/>
              </a:lnSpc>
              <a:spcBef>
                <a:spcPts val="1300"/>
              </a:spcBef>
              <a:buClr>
                <a:srgbClr val="000000"/>
              </a:buClr>
              <a:buSzPct val="80000"/>
              <a:buFont typeface="Arial"/>
              <a:buBlip>
                <a:blip r:embed="rId2"/>
              </a:buBlip>
              <a:tabLst>
                <a:tab pos="457200" algn="l"/>
                <a:tab pos="901700" algn="l"/>
                <a:tab pos="1346200" algn="l"/>
                <a:tab pos="1803400" algn="l"/>
                <a:tab pos="2247900" algn="l"/>
                <a:tab pos="2692400" algn="l"/>
                <a:tab pos="3149600" algn="l"/>
                <a:tab pos="3594100" algn="l"/>
                <a:tab pos="4038600" algn="l"/>
                <a:tab pos="4495800" algn="l"/>
                <a:tab pos="4940300" algn="l"/>
                <a:tab pos="5397500" algn="l"/>
                <a:tab pos="5842000" algn="l"/>
                <a:tab pos="6286500" algn="l"/>
                <a:tab pos="6743700" algn="l"/>
                <a:tab pos="7188200" algn="l"/>
                <a:tab pos="7632700" algn="l"/>
                <a:tab pos="8089900" algn="l"/>
                <a:tab pos="8534400" algn="l"/>
                <a:tab pos="8991600" algn="l"/>
                <a:tab pos="94361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</a:t>
            </a:r>
            <a:r>
              <a:rPr dirty="0" err="1"/>
              <a:t>Klasse</a:t>
            </a:r>
            <a:r>
              <a:rPr dirty="0"/>
              <a:t> 8, 9, 10: </a:t>
            </a:r>
            <a:r>
              <a:rPr dirty="0" err="1"/>
              <a:t>jeweils</a:t>
            </a:r>
            <a:r>
              <a:rPr dirty="0"/>
              <a:t> 4 </a:t>
            </a:r>
            <a:r>
              <a:rPr dirty="0" err="1"/>
              <a:t>Wochenstunden</a:t>
            </a:r>
            <a:r>
              <a:rPr dirty="0"/>
              <a:t> </a:t>
            </a:r>
            <a:r>
              <a:rPr dirty="0" err="1"/>
              <a:t>Italienisch</a:t>
            </a:r>
            <a:endParaRPr dirty="0"/>
          </a:p>
          <a:p>
            <a:pPr marL="342900" indent="-342900" defTabSz="914400">
              <a:lnSpc>
                <a:spcPct val="101000"/>
              </a:lnSpc>
              <a:tabLst>
                <a:tab pos="457200" algn="l"/>
                <a:tab pos="901700" algn="l"/>
                <a:tab pos="1346200" algn="l"/>
                <a:tab pos="1803400" algn="l"/>
                <a:tab pos="2247900" algn="l"/>
                <a:tab pos="2692400" algn="l"/>
                <a:tab pos="3149600" algn="l"/>
                <a:tab pos="3594100" algn="l"/>
                <a:tab pos="4038600" algn="l"/>
                <a:tab pos="4495800" algn="l"/>
                <a:tab pos="4940300" algn="l"/>
                <a:tab pos="5397500" algn="l"/>
                <a:tab pos="5842000" algn="l"/>
                <a:tab pos="6286500" algn="l"/>
                <a:tab pos="6743700" algn="l"/>
                <a:tab pos="7188200" algn="l"/>
                <a:tab pos="7632700" algn="l"/>
                <a:tab pos="8089900" algn="l"/>
                <a:tab pos="8534400" algn="l"/>
                <a:tab pos="8991600" algn="l"/>
                <a:tab pos="94361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   </a:t>
            </a:r>
            <a:r>
              <a:rPr dirty="0" err="1"/>
              <a:t>Kursstufe</a:t>
            </a:r>
            <a:r>
              <a:rPr dirty="0"/>
              <a:t>: Wahl </a:t>
            </a:r>
            <a:r>
              <a:rPr dirty="0" err="1"/>
              <a:t>zw</a:t>
            </a:r>
            <a:r>
              <a:rPr dirty="0"/>
              <a:t>. dem 3-stündigen </a:t>
            </a:r>
            <a:r>
              <a:rPr dirty="0" err="1"/>
              <a:t>Basisfach</a:t>
            </a:r>
            <a:r>
              <a:rPr dirty="0"/>
              <a:t> und dem</a:t>
            </a:r>
          </a:p>
          <a:p>
            <a:pPr marL="342900" indent="-342900" defTabSz="914400">
              <a:lnSpc>
                <a:spcPct val="101000"/>
              </a:lnSpc>
              <a:tabLst>
                <a:tab pos="457200" algn="l"/>
                <a:tab pos="901700" algn="l"/>
                <a:tab pos="1346200" algn="l"/>
                <a:tab pos="1803400" algn="l"/>
                <a:tab pos="2247900" algn="l"/>
                <a:tab pos="2692400" algn="l"/>
                <a:tab pos="3149600" algn="l"/>
                <a:tab pos="3594100" algn="l"/>
                <a:tab pos="4038600" algn="l"/>
                <a:tab pos="4495800" algn="l"/>
                <a:tab pos="4940300" algn="l"/>
                <a:tab pos="5397500" algn="l"/>
                <a:tab pos="5842000" algn="l"/>
                <a:tab pos="6286500" algn="l"/>
                <a:tab pos="6743700" algn="l"/>
                <a:tab pos="7188200" algn="l"/>
                <a:tab pos="7632700" algn="l"/>
                <a:tab pos="8089900" algn="l"/>
                <a:tab pos="8534400" algn="l"/>
                <a:tab pos="8991600" algn="l"/>
                <a:tab pos="94361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   5-stündigen </a:t>
            </a:r>
            <a:r>
              <a:rPr dirty="0" err="1"/>
              <a:t>Leistungsfach</a:t>
            </a:r>
            <a:r>
              <a:rPr dirty="0"/>
              <a:t> </a:t>
            </a:r>
          </a:p>
          <a:p>
            <a:pPr marL="228600" indent="-228600" defTabSz="914400">
              <a:lnSpc>
                <a:spcPct val="101000"/>
              </a:lnSpc>
              <a:spcBef>
                <a:spcPts val="1300"/>
              </a:spcBef>
              <a:buClr>
                <a:srgbClr val="000000"/>
              </a:buClr>
              <a:buSzPct val="80000"/>
              <a:buFont typeface="Arial"/>
              <a:buBlip>
                <a:blip r:embed="rId2"/>
              </a:buBlip>
              <a:tabLst>
                <a:tab pos="457200" algn="l"/>
                <a:tab pos="901700" algn="l"/>
                <a:tab pos="1346200" algn="l"/>
                <a:tab pos="1803400" algn="l"/>
                <a:tab pos="2247900" algn="l"/>
                <a:tab pos="2692400" algn="l"/>
                <a:tab pos="3149600" algn="l"/>
                <a:tab pos="3594100" algn="l"/>
                <a:tab pos="4038600" algn="l"/>
                <a:tab pos="4495800" algn="l"/>
                <a:tab pos="4940300" algn="l"/>
                <a:tab pos="5397500" algn="l"/>
                <a:tab pos="5842000" algn="l"/>
                <a:tab pos="6286500" algn="l"/>
                <a:tab pos="6743700" algn="l"/>
                <a:tab pos="7188200" algn="l"/>
                <a:tab pos="7632700" algn="l"/>
                <a:tab pos="8089900" algn="l"/>
                <a:tab pos="8534400" algn="l"/>
                <a:tab pos="8991600" algn="l"/>
                <a:tab pos="94361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</a:t>
            </a:r>
            <a:r>
              <a:rPr dirty="0" err="1"/>
              <a:t>Schriftl</a:t>
            </a:r>
            <a:r>
              <a:rPr dirty="0"/>
              <a:t>. Abitur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Leistungsfach</a:t>
            </a:r>
            <a:r>
              <a:rPr dirty="0"/>
              <a:t> </a:t>
            </a:r>
            <a:r>
              <a:rPr dirty="0" err="1"/>
              <a:t>Pflicht</a:t>
            </a:r>
            <a:r>
              <a:rPr dirty="0"/>
              <a:t>,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Basisfach</a:t>
            </a:r>
            <a:r>
              <a:rPr dirty="0"/>
              <a:t> </a:t>
            </a:r>
            <a:r>
              <a:rPr dirty="0" err="1"/>
              <a:t>wählbar</a:t>
            </a:r>
            <a:endParaRPr dirty="0"/>
          </a:p>
          <a:p>
            <a:pPr defTabSz="914400">
              <a:lnSpc>
                <a:spcPct val="101000"/>
              </a:lnSpc>
              <a:buClr>
                <a:srgbClr val="000000"/>
              </a:buClr>
              <a:buFont typeface="Arial"/>
              <a:tabLst>
                <a:tab pos="457200" algn="l"/>
                <a:tab pos="901700" algn="l"/>
                <a:tab pos="1346200" algn="l"/>
                <a:tab pos="1803400" algn="l"/>
                <a:tab pos="2247900" algn="l"/>
                <a:tab pos="2692400" algn="l"/>
                <a:tab pos="3149600" algn="l"/>
                <a:tab pos="3594100" algn="l"/>
                <a:tab pos="4038600" algn="l"/>
                <a:tab pos="4495800" algn="l"/>
                <a:tab pos="4940300" algn="l"/>
                <a:tab pos="5397500" algn="l"/>
                <a:tab pos="5842000" algn="l"/>
                <a:tab pos="6286500" algn="l"/>
                <a:tab pos="6743700" algn="l"/>
                <a:tab pos="7188200" algn="l"/>
                <a:tab pos="7632700" algn="l"/>
                <a:tab pos="8089900" algn="l"/>
                <a:tab pos="8534400" algn="l"/>
                <a:tab pos="8991600" algn="l"/>
                <a:tab pos="94361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</a:t>
            </a:r>
            <a:r>
              <a:rPr lang="de-DE" dirty="0"/>
              <a:t>   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/>
              <a:t>mündliches</a:t>
            </a:r>
            <a:r>
              <a:rPr dirty="0"/>
              <a:t> </a:t>
            </a:r>
            <a:r>
              <a:rPr dirty="0" err="1"/>
              <a:t>Prüfungsfach</a:t>
            </a:r>
            <a:endParaRPr dirty="0"/>
          </a:p>
        </p:txBody>
      </p:sp>
      <p:grpSp>
        <p:nvGrpSpPr>
          <p:cNvPr id="218" name="Gruppieren"/>
          <p:cNvGrpSpPr/>
          <p:nvPr/>
        </p:nvGrpSpPr>
        <p:grpSpPr>
          <a:xfrm>
            <a:off x="6540" y="6460499"/>
            <a:ext cx="9145588" cy="71438"/>
            <a:chOff x="0" y="0"/>
            <a:chExt cx="9145587" cy="71437"/>
          </a:xfrm>
        </p:grpSpPr>
        <p:sp>
          <p:nvSpPr>
            <p:cNvPr id="215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16" name="Rechteck"/>
            <p:cNvSpPr/>
            <p:nvPr/>
          </p:nvSpPr>
          <p:spPr>
            <a:xfrm>
              <a:off x="3119611" y="0"/>
              <a:ext cx="2910095" cy="698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17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sp>
        <p:nvSpPr>
          <p:cNvPr id="219" name="Italienisch im Sprachenprofil des IKG"/>
          <p:cNvSpPr txBox="1"/>
          <p:nvPr/>
        </p:nvSpPr>
        <p:spPr>
          <a:xfrm>
            <a:off x="654387" y="715200"/>
            <a:ext cx="7835226" cy="58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>
            <a:spAutoFit/>
          </a:bodyPr>
          <a:lstStyle>
            <a:lvl1pPr algn="ctr"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Italienisch im Sprachenprofil des IKG</a:t>
            </a:r>
          </a:p>
        </p:txBody>
      </p:sp>
      <p:grpSp>
        <p:nvGrpSpPr>
          <p:cNvPr id="223" name="Gruppieren"/>
          <p:cNvGrpSpPr/>
          <p:nvPr/>
        </p:nvGrpSpPr>
        <p:grpSpPr>
          <a:xfrm>
            <a:off x="-4763" y="1765299"/>
            <a:ext cx="9145588" cy="71439"/>
            <a:chOff x="0" y="0"/>
            <a:chExt cx="9145587" cy="71437"/>
          </a:xfrm>
        </p:grpSpPr>
        <p:sp>
          <p:nvSpPr>
            <p:cNvPr id="220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21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22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2" uiExpand="1" build="p" bldLvl="5" animBg="1" advAuto="0"/>
      <p:bldP spid="21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Viva l´Italia …"/>
          <p:cNvSpPr txBox="1"/>
          <p:nvPr/>
        </p:nvSpPr>
        <p:spPr>
          <a:xfrm>
            <a:off x="1117937" y="1025525"/>
            <a:ext cx="4438316" cy="7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99" tIns="46799" rIns="46799" bIns="46799">
            <a:spAutoFit/>
          </a:bodyPr>
          <a:lstStyle>
            <a:lvl1pPr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5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Viva </a:t>
            </a:r>
            <a:r>
              <a:rPr dirty="0" err="1"/>
              <a:t>l´Italia</a:t>
            </a:r>
            <a:r>
              <a:rPr dirty="0"/>
              <a:t> … </a:t>
            </a:r>
          </a:p>
        </p:txBody>
      </p:sp>
      <p:pic>
        <p:nvPicPr>
          <p:cNvPr id="2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062" y="1011237"/>
            <a:ext cx="1174751" cy="881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75" y="2874962"/>
            <a:ext cx="3284538" cy="2203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.jpeg" descr="imag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2887662"/>
            <a:ext cx="3962401" cy="2197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3" nodeType="with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4" nodeType="with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3" animBg="1" advAuto="0"/>
      <p:bldP spid="27" grpId="4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Bewusste Entscheidung FÜR die 3. Fremdsprache…"/>
          <p:cNvSpPr txBox="1"/>
          <p:nvPr/>
        </p:nvSpPr>
        <p:spPr>
          <a:xfrm>
            <a:off x="670262" y="2170112"/>
            <a:ext cx="6856785" cy="430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99" tIns="46799" rIns="46799" bIns="46799">
            <a:spAutoFit/>
          </a:bodyPr>
          <a:lstStyle/>
          <a:p>
            <a:pPr>
              <a:lnSpc>
                <a:spcPct val="101000"/>
              </a:lnSpc>
              <a:spcBef>
                <a:spcPts val="13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</a:t>
            </a:r>
            <a:r>
              <a:rPr dirty="0" err="1"/>
              <a:t>Bewusste</a:t>
            </a:r>
            <a:r>
              <a:rPr dirty="0"/>
              <a:t> </a:t>
            </a:r>
            <a:r>
              <a:rPr dirty="0" err="1"/>
              <a:t>Entscheidung</a:t>
            </a:r>
            <a:r>
              <a:rPr dirty="0"/>
              <a:t> FÜR die 3. </a:t>
            </a:r>
            <a:r>
              <a:rPr dirty="0" err="1"/>
              <a:t>Fremdsprache</a:t>
            </a:r>
            <a:endParaRPr dirty="0"/>
          </a:p>
          <a:p>
            <a:pPr>
              <a:lnSpc>
                <a:spcPct val="101000"/>
              </a:lnSpc>
              <a:spcBef>
                <a:spcPts val="13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NICHT: </a:t>
            </a:r>
            <a:r>
              <a:rPr dirty="0" err="1"/>
              <a:t>Entscheidung</a:t>
            </a:r>
            <a:r>
              <a:rPr dirty="0"/>
              <a:t> </a:t>
            </a:r>
            <a:r>
              <a:rPr dirty="0" err="1"/>
              <a:t>nach</a:t>
            </a:r>
            <a:r>
              <a:rPr dirty="0"/>
              <a:t> </a:t>
            </a:r>
            <a:r>
              <a:rPr dirty="0" err="1"/>
              <a:t>Freundeskreis</a:t>
            </a:r>
            <a:endParaRPr dirty="0"/>
          </a:p>
          <a:p>
            <a:pPr>
              <a:lnSpc>
                <a:spcPct val="101000"/>
              </a:lnSpc>
              <a:spcBef>
                <a:spcPts val="13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SONDERN:</a:t>
            </a:r>
          </a:p>
          <a:p>
            <a:pPr>
              <a:lnSpc>
                <a:spcPct val="92000"/>
              </a:lnSpc>
              <a:spcBef>
                <a:spcPts val="13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>
                <a:latin typeface="Wingdings"/>
                <a:ea typeface="Wingdings"/>
                <a:cs typeface="Wingdings"/>
                <a:sym typeface="Wingdings"/>
              </a:defRPr>
            </a:pPr>
            <a:r>
              <a:rPr dirty="0"/>
              <a:t></a:t>
            </a:r>
            <a:r>
              <a:rPr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dirty="0" err="1">
                <a:latin typeface="Tahoma"/>
                <a:ea typeface="Tahoma"/>
                <a:cs typeface="Tahoma"/>
                <a:sym typeface="Tahoma"/>
              </a:rPr>
              <a:t>Erfolg</a:t>
            </a:r>
            <a:r>
              <a:rPr dirty="0">
                <a:latin typeface="Tahoma"/>
                <a:ea typeface="Tahoma"/>
                <a:cs typeface="Tahoma"/>
                <a:sym typeface="Tahoma"/>
              </a:rPr>
              <a:t> in 1. und 2. </a:t>
            </a:r>
            <a:r>
              <a:rPr dirty="0" err="1">
                <a:latin typeface="Tahoma"/>
                <a:ea typeface="Tahoma"/>
                <a:cs typeface="Tahoma"/>
                <a:sym typeface="Tahoma"/>
              </a:rPr>
              <a:t>Fremdsprache</a:t>
            </a:r>
            <a:r>
              <a:rPr dirty="0">
                <a:latin typeface="Tahoma"/>
                <a:ea typeface="Tahoma"/>
                <a:cs typeface="Tahoma"/>
                <a:sym typeface="Tahoma"/>
              </a:rPr>
              <a:t> und in Deutsch</a:t>
            </a:r>
          </a:p>
          <a:p>
            <a:pPr>
              <a:lnSpc>
                <a:spcPct val="92000"/>
              </a:lnSpc>
              <a:spcBef>
                <a:spcPts val="13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>
                <a:latin typeface="Wingdings"/>
                <a:ea typeface="Wingdings"/>
                <a:cs typeface="Wingdings"/>
                <a:sym typeface="Wingdings"/>
              </a:defRPr>
            </a:pPr>
            <a:r>
              <a:rPr dirty="0"/>
              <a:t></a:t>
            </a:r>
            <a:r>
              <a:rPr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dirty="0" err="1">
                <a:latin typeface="Tahoma"/>
                <a:ea typeface="Tahoma"/>
                <a:cs typeface="Tahoma"/>
                <a:sym typeface="Tahoma"/>
              </a:rPr>
              <a:t>Kommunikationsfreudigkeit</a:t>
            </a:r>
            <a:endParaRPr dirty="0">
              <a:latin typeface="Tahoma"/>
              <a:ea typeface="Tahoma"/>
              <a:cs typeface="Tahoma"/>
              <a:sym typeface="Tahoma"/>
            </a:endParaRPr>
          </a:p>
          <a:p>
            <a:pPr>
              <a:lnSpc>
                <a:spcPct val="92000"/>
              </a:lnSpc>
              <a:spcBef>
                <a:spcPts val="13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>
                <a:latin typeface="Wingdings"/>
                <a:ea typeface="Wingdings"/>
                <a:cs typeface="Wingdings"/>
                <a:sym typeface="Wingdings"/>
              </a:defRPr>
            </a:pPr>
            <a:r>
              <a:rPr dirty="0"/>
              <a:t></a:t>
            </a:r>
            <a:r>
              <a:rPr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dirty="0" err="1">
                <a:latin typeface="Tahoma"/>
                <a:ea typeface="Tahoma"/>
                <a:cs typeface="Tahoma"/>
                <a:sym typeface="Tahoma"/>
              </a:rPr>
              <a:t>Weltoffenheit</a:t>
            </a:r>
            <a:r>
              <a:rPr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dirty="0" err="1">
                <a:latin typeface="Tahoma"/>
                <a:ea typeface="Tahoma"/>
                <a:cs typeface="Tahoma"/>
                <a:sym typeface="Tahoma"/>
              </a:rPr>
              <a:t>Lebhaftigkeit</a:t>
            </a:r>
            <a:r>
              <a:rPr dirty="0"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dirty="0" err="1">
                <a:latin typeface="Tahoma"/>
                <a:ea typeface="Tahoma"/>
                <a:cs typeface="Tahoma"/>
                <a:sym typeface="Tahoma"/>
              </a:rPr>
              <a:t>Neugier</a:t>
            </a:r>
            <a:r>
              <a:rPr dirty="0">
                <a:latin typeface="Tahoma"/>
                <a:ea typeface="Tahoma"/>
                <a:cs typeface="Tahoma"/>
                <a:sym typeface="Tahoma"/>
              </a:rPr>
              <a:t> und Interesse </a:t>
            </a:r>
          </a:p>
          <a:p>
            <a:pPr>
              <a:lnSpc>
                <a:spcPct val="101000"/>
              </a:lnSpc>
              <a:spcBef>
                <a:spcPts val="2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    an der </a:t>
            </a:r>
            <a:r>
              <a:rPr dirty="0" err="1"/>
              <a:t>fremden</a:t>
            </a:r>
            <a:r>
              <a:rPr dirty="0"/>
              <a:t> Kultur</a:t>
            </a:r>
            <a:r>
              <a:rPr dirty="0">
                <a:latin typeface="Wingdings"/>
                <a:ea typeface="Wingdings"/>
                <a:cs typeface="Wingdings"/>
                <a:sym typeface="Wingdings"/>
              </a:rPr>
              <a:t> </a:t>
            </a:r>
          </a:p>
          <a:p>
            <a:pPr>
              <a:lnSpc>
                <a:spcPct val="101000"/>
              </a:lnSpc>
              <a:spcBef>
                <a:spcPts val="13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>
                <a:latin typeface="Wingdings"/>
                <a:ea typeface="Wingdings"/>
                <a:cs typeface="Wingdings"/>
                <a:sym typeface="Wingdings"/>
              </a:defRPr>
            </a:pPr>
            <a:r>
              <a:rPr dirty="0"/>
              <a:t></a:t>
            </a:r>
            <a:r>
              <a:rPr dirty="0">
                <a:latin typeface="Tahoma"/>
                <a:ea typeface="Tahoma"/>
                <a:cs typeface="Tahoma"/>
                <a:sym typeface="Tahoma"/>
              </a:rPr>
              <a:t> Interesse am </a:t>
            </a:r>
            <a:r>
              <a:rPr dirty="0" err="1">
                <a:latin typeface="Tahoma"/>
                <a:ea typeface="Tahoma"/>
                <a:cs typeface="Tahoma"/>
                <a:sym typeface="Tahoma"/>
              </a:rPr>
              <a:t>Schüleraustausch</a:t>
            </a:r>
            <a:endParaRPr dirty="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29" name="Gruppieren"/>
          <p:cNvGrpSpPr/>
          <p:nvPr/>
        </p:nvGrpSpPr>
        <p:grpSpPr>
          <a:xfrm>
            <a:off x="1587" y="6302375"/>
            <a:ext cx="9145588" cy="71438"/>
            <a:chOff x="0" y="0"/>
            <a:chExt cx="9145587" cy="71437"/>
          </a:xfrm>
        </p:grpSpPr>
        <p:sp>
          <p:nvSpPr>
            <p:cNvPr id="226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27" name="Rechteck"/>
            <p:cNvSpPr/>
            <p:nvPr/>
          </p:nvSpPr>
          <p:spPr>
            <a:xfrm>
              <a:off x="3119611" y="0"/>
              <a:ext cx="2910095" cy="698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28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sp>
        <p:nvSpPr>
          <p:cNvPr id="230" name="Wer soll Italienisch wählen?"/>
          <p:cNvSpPr txBox="1"/>
          <p:nvPr/>
        </p:nvSpPr>
        <p:spPr>
          <a:xfrm>
            <a:off x="654387" y="715200"/>
            <a:ext cx="7835226" cy="58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>
            <a:spAutoFit/>
          </a:bodyPr>
          <a:lstStyle>
            <a:lvl1pPr algn="ctr"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Wer soll Italienisch wählen?</a:t>
            </a:r>
          </a:p>
        </p:txBody>
      </p:sp>
      <p:grpSp>
        <p:nvGrpSpPr>
          <p:cNvPr id="234" name="Gruppieren"/>
          <p:cNvGrpSpPr/>
          <p:nvPr/>
        </p:nvGrpSpPr>
        <p:grpSpPr>
          <a:xfrm>
            <a:off x="-4763" y="1765299"/>
            <a:ext cx="9145588" cy="71439"/>
            <a:chOff x="0" y="0"/>
            <a:chExt cx="9145587" cy="71437"/>
          </a:xfrm>
        </p:grpSpPr>
        <p:sp>
          <p:nvSpPr>
            <p:cNvPr id="231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32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33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2" uiExpand="1" build="p" bldLvl="5" animBg="1" advAuto="0"/>
      <p:bldP spid="230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"/>
          <p:cNvSpPr txBox="1"/>
          <p:nvPr/>
        </p:nvSpPr>
        <p:spPr>
          <a:xfrm>
            <a:off x="519449" y="4485397"/>
            <a:ext cx="8143201" cy="46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>
            <a:spAutoFit/>
          </a:bodyPr>
          <a:lstStyle/>
          <a:p>
            <a:pPr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/>
            </a:pPr>
            <a:r>
              <a:t>              </a:t>
            </a:r>
            <a:r>
              <a:rPr>
                <a:latin typeface="Verdana Ref"/>
                <a:ea typeface="Verdana Ref"/>
                <a:cs typeface="Verdana Ref"/>
                <a:sym typeface="Verdana Ref"/>
              </a:rPr>
              <a:t>                                    </a:t>
            </a:r>
          </a:p>
        </p:txBody>
      </p:sp>
      <p:pic>
        <p:nvPicPr>
          <p:cNvPr id="23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587" y="720725"/>
            <a:ext cx="4800601" cy="4324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2" y="1363662"/>
            <a:ext cx="2600326" cy="205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675" y="4500562"/>
            <a:ext cx="2903538" cy="1725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1" animBg="1" advAuto="0"/>
      <p:bldP spid="238" grpId="3" animBg="1" advAuto="0"/>
      <p:bldP spid="239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Eindrücke vom Schüleraustausch"/>
          <p:cNvSpPr txBox="1"/>
          <p:nvPr/>
        </p:nvSpPr>
        <p:spPr>
          <a:xfrm>
            <a:off x="654387" y="715200"/>
            <a:ext cx="7835226" cy="58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>
            <a:spAutoFit/>
          </a:bodyPr>
          <a:lstStyle>
            <a:lvl1pPr algn="ctr"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err="1"/>
              <a:t>Eindrücke</a:t>
            </a:r>
            <a:r>
              <a:rPr dirty="0"/>
              <a:t> </a:t>
            </a:r>
            <a:r>
              <a:rPr dirty="0" err="1"/>
              <a:t>vom</a:t>
            </a:r>
            <a:r>
              <a:rPr dirty="0"/>
              <a:t> </a:t>
            </a:r>
            <a:r>
              <a:rPr dirty="0" err="1"/>
              <a:t>Schüleraustausch</a:t>
            </a:r>
            <a:endParaRPr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8A1F0AA-BB83-2BE5-206D-7697F99641F6}"/>
              </a:ext>
            </a:extLst>
          </p:cNvPr>
          <p:cNvSpPr txBox="1"/>
          <p:nvPr/>
        </p:nvSpPr>
        <p:spPr>
          <a:xfrm>
            <a:off x="2116899" y="2315338"/>
            <a:ext cx="4910202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gency FB"/>
              </a:rPr>
              <a:t>Aus Datenschutzgründen wurde hier ein Gruppenfoto eines früheren Schüleraustausches entnommen.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Eindrücke vom Schüleraustausch"/>
          <p:cNvSpPr txBox="1"/>
          <p:nvPr/>
        </p:nvSpPr>
        <p:spPr>
          <a:xfrm>
            <a:off x="654387" y="715200"/>
            <a:ext cx="7835226" cy="58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>
            <a:spAutoFit/>
          </a:bodyPr>
          <a:lstStyle>
            <a:lvl1pPr algn="ctr"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Eindrücke vom Schüleraustausch</a:t>
            </a:r>
          </a:p>
        </p:txBody>
      </p:sp>
      <p:pic>
        <p:nvPicPr>
          <p:cNvPr id="245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212" y="2852737"/>
            <a:ext cx="4787901" cy="3590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" y="1989137"/>
            <a:ext cx="3348038" cy="2511426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Unsere Partnerschule in Voghera"/>
          <p:cNvSpPr txBox="1"/>
          <p:nvPr/>
        </p:nvSpPr>
        <p:spPr>
          <a:xfrm>
            <a:off x="4038937" y="1831975"/>
            <a:ext cx="4584026" cy="948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err="1"/>
              <a:t>Unsere</a:t>
            </a:r>
            <a:r>
              <a:rPr dirty="0"/>
              <a:t> </a:t>
            </a:r>
            <a:r>
              <a:rPr dirty="0" err="1"/>
              <a:t>Partnerschule</a:t>
            </a:r>
            <a:r>
              <a:rPr dirty="0"/>
              <a:t> in </a:t>
            </a:r>
            <a:r>
              <a:rPr dirty="0" err="1"/>
              <a:t>Voghera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1" animBg="1" advAuto="0"/>
      <p:bldP spid="2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Eindrücke vom Schüleraustausch"/>
          <p:cNvSpPr txBox="1"/>
          <p:nvPr/>
        </p:nvSpPr>
        <p:spPr>
          <a:xfrm>
            <a:off x="654387" y="715200"/>
            <a:ext cx="7835226" cy="58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>
            <a:spAutoFit/>
          </a:bodyPr>
          <a:lstStyle>
            <a:lvl1pPr algn="ctr"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Eindrücke vom Schüleraustausch</a:t>
            </a:r>
          </a:p>
        </p:txBody>
      </p:sp>
      <p:pic>
        <p:nvPicPr>
          <p:cNvPr id="250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37" y="1742260"/>
            <a:ext cx="4200601" cy="315123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Certosa di Pavia"/>
          <p:cNvSpPr txBox="1"/>
          <p:nvPr/>
        </p:nvSpPr>
        <p:spPr>
          <a:xfrm>
            <a:off x="403562" y="4924425"/>
            <a:ext cx="3895051" cy="52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err="1"/>
              <a:t>Certosa</a:t>
            </a:r>
            <a:r>
              <a:rPr dirty="0"/>
              <a:t> di Pavia</a:t>
            </a:r>
          </a:p>
        </p:txBody>
      </p:sp>
      <p:sp>
        <p:nvSpPr>
          <p:cNvPr id="252" name="Lago di Garda"/>
          <p:cNvSpPr txBox="1"/>
          <p:nvPr/>
        </p:nvSpPr>
        <p:spPr>
          <a:xfrm>
            <a:off x="4839037" y="2605087"/>
            <a:ext cx="3895051" cy="52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/>
              <a:t>Lago di Garda</a:t>
            </a:r>
          </a:p>
        </p:txBody>
      </p:sp>
      <p:pic>
        <p:nvPicPr>
          <p:cNvPr id="253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012" y="3360964"/>
            <a:ext cx="3975101" cy="300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1" animBg="1" advAuto="0"/>
      <p:bldP spid="251" grpId="0" animBg="1"/>
      <p:bldP spid="25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chüleraustausch…"/>
          <p:cNvSpPr txBox="1">
            <a:spLocks noGrp="1"/>
          </p:cNvSpPr>
          <p:nvPr>
            <p:ph type="subTitle" idx="4294967295"/>
          </p:nvPr>
        </p:nvSpPr>
        <p:spPr>
          <a:xfrm>
            <a:off x="1042830" y="2133600"/>
            <a:ext cx="7639208" cy="37433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ts val="3700"/>
              </a:lnSpc>
              <a:spcBef>
                <a:spcPts val="0"/>
              </a:spcBef>
              <a:buClr>
                <a:srgbClr val="000000"/>
              </a:buClr>
              <a:buSzPct val="80000"/>
              <a:buFont typeface="Wingdings"/>
              <a:buBlip>
                <a:blip r:embed="rId2"/>
              </a:buBlip>
              <a:defRPr sz="2300">
                <a:latin typeface="Tahoma"/>
                <a:ea typeface="Tahoma"/>
                <a:cs typeface="Tahoma"/>
                <a:sym typeface="Tahoma"/>
              </a:defRPr>
            </a:pPr>
            <a:r>
              <a:t>  </a:t>
            </a:r>
            <a:r>
              <a:rPr sz="2200"/>
              <a:t>Schüleraustausch</a:t>
            </a:r>
          </a:p>
          <a:p>
            <a:pPr marL="228600" indent="-228600">
              <a:lnSpc>
                <a:spcPts val="3700"/>
              </a:lnSpc>
              <a:spcBef>
                <a:spcPts val="0"/>
              </a:spcBef>
              <a:buClr>
                <a:srgbClr val="000000"/>
              </a:buClr>
              <a:buSzPct val="80000"/>
              <a:buFont typeface="Wingdings"/>
              <a:buBlip>
                <a:blip r:embed="rId2"/>
              </a:buBlip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t>  Feriensprachkurs</a:t>
            </a:r>
          </a:p>
          <a:p>
            <a:pPr marL="228600" indent="-228600">
              <a:lnSpc>
                <a:spcPts val="3700"/>
              </a:lnSpc>
              <a:spcBef>
                <a:spcPts val="0"/>
              </a:spcBef>
              <a:buClr>
                <a:srgbClr val="000000"/>
              </a:buClr>
              <a:buSzPct val="80000"/>
              <a:buFont typeface="Wingdings"/>
              <a:buBlip>
                <a:blip r:embed="rId2"/>
              </a:buBlip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t>  Individualaustauch mit dem Ticino (Italienische Schweiz)</a:t>
            </a:r>
          </a:p>
          <a:p>
            <a:pPr marL="228600" indent="-228600">
              <a:lnSpc>
                <a:spcPts val="3700"/>
              </a:lnSpc>
              <a:spcBef>
                <a:spcPts val="0"/>
              </a:spcBef>
              <a:buClr>
                <a:srgbClr val="000000"/>
              </a:buClr>
              <a:buSzPct val="80000"/>
              <a:buFont typeface="Wingdings"/>
              <a:buBlip>
                <a:blip r:embed="rId2"/>
              </a:buBlip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t>  CILS (Sprachzertifikat)  </a:t>
            </a:r>
          </a:p>
          <a:p>
            <a:pPr marL="228600" indent="-228600">
              <a:lnSpc>
                <a:spcPts val="3700"/>
              </a:lnSpc>
              <a:spcBef>
                <a:spcPts val="0"/>
              </a:spcBef>
              <a:buClr>
                <a:srgbClr val="000000"/>
              </a:buClr>
              <a:buSzPct val="80000"/>
              <a:buFont typeface="Wingdings"/>
              <a:buBlip>
                <a:blip r:embed="rId2"/>
              </a:buBlip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t>  Festa italiana</a:t>
            </a:r>
          </a:p>
          <a:p>
            <a:pPr marL="228600" indent="-228600">
              <a:lnSpc>
                <a:spcPts val="3700"/>
              </a:lnSpc>
              <a:spcBef>
                <a:spcPts val="0"/>
              </a:spcBef>
              <a:buClr>
                <a:srgbClr val="000000"/>
              </a:buClr>
              <a:buSzPct val="80000"/>
              <a:buFont typeface="Wingdings"/>
              <a:buBlip>
                <a:blip r:embed="rId2"/>
              </a:buBlip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t>  …</a:t>
            </a:r>
          </a:p>
        </p:txBody>
      </p:sp>
      <p:grpSp>
        <p:nvGrpSpPr>
          <p:cNvPr id="259" name="Gruppieren"/>
          <p:cNvGrpSpPr/>
          <p:nvPr/>
        </p:nvGrpSpPr>
        <p:grpSpPr>
          <a:xfrm>
            <a:off x="1587" y="6302375"/>
            <a:ext cx="9145588" cy="71438"/>
            <a:chOff x="0" y="0"/>
            <a:chExt cx="9145587" cy="71437"/>
          </a:xfrm>
        </p:grpSpPr>
        <p:sp>
          <p:nvSpPr>
            <p:cNvPr id="256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57" name="Rechteck"/>
            <p:cNvSpPr/>
            <p:nvPr/>
          </p:nvSpPr>
          <p:spPr>
            <a:xfrm>
              <a:off x="3119611" y="0"/>
              <a:ext cx="2910095" cy="698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58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sp>
        <p:nvSpPr>
          <p:cNvPr id="260" name="Aktivitäten außerhalb des Unterrichts"/>
          <p:cNvSpPr txBox="1"/>
          <p:nvPr/>
        </p:nvSpPr>
        <p:spPr>
          <a:xfrm>
            <a:off x="654387" y="715200"/>
            <a:ext cx="7835226" cy="58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>
            <a:spAutoFit/>
          </a:bodyPr>
          <a:lstStyle>
            <a:lvl1pPr algn="ctr"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Aktivitäten außerhalb des Unterrichts</a:t>
            </a:r>
          </a:p>
        </p:txBody>
      </p:sp>
      <p:grpSp>
        <p:nvGrpSpPr>
          <p:cNvPr id="264" name="Gruppieren"/>
          <p:cNvGrpSpPr/>
          <p:nvPr/>
        </p:nvGrpSpPr>
        <p:grpSpPr>
          <a:xfrm>
            <a:off x="-4763" y="1765299"/>
            <a:ext cx="9145588" cy="71439"/>
            <a:chOff x="0" y="0"/>
            <a:chExt cx="9145587" cy="71437"/>
          </a:xfrm>
        </p:grpSpPr>
        <p:sp>
          <p:nvSpPr>
            <p:cNvPr id="261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62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63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2" build="p" bldLvl="5" animBg="1" advAuto="0"/>
      <p:bldP spid="260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0"/>
            <a:ext cx="6408738" cy="6689725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Vielen Dank…"/>
          <p:cNvSpPr txBox="1"/>
          <p:nvPr/>
        </p:nvSpPr>
        <p:spPr>
          <a:xfrm>
            <a:off x="1371600" y="1065195"/>
            <a:ext cx="6400800" cy="4809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98000"/>
              </a:lnSpc>
              <a:spcBef>
                <a:spcPts val="8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600" b="1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algn="ctr">
              <a:lnSpc>
                <a:spcPct val="98000"/>
              </a:lnSpc>
              <a:spcBef>
                <a:spcPts val="8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600" b="1">
                <a:latin typeface="Tahoma"/>
                <a:ea typeface="Tahoma"/>
                <a:cs typeface="Tahoma"/>
                <a:sym typeface="Tahoma"/>
              </a:defRPr>
            </a:pPr>
            <a:r>
              <a:t>Vielen Dank </a:t>
            </a:r>
          </a:p>
          <a:p>
            <a:pPr algn="ctr">
              <a:lnSpc>
                <a:spcPct val="98000"/>
              </a:lnSpc>
              <a:spcBef>
                <a:spcPts val="8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600" b="1">
                <a:latin typeface="Tahoma"/>
                <a:ea typeface="Tahoma"/>
                <a:cs typeface="Tahoma"/>
                <a:sym typeface="Tahoma"/>
              </a:defRPr>
            </a:pPr>
            <a:r>
              <a:t>für </a:t>
            </a:r>
          </a:p>
          <a:p>
            <a:pPr algn="ctr">
              <a:lnSpc>
                <a:spcPct val="98000"/>
              </a:lnSpc>
              <a:spcBef>
                <a:spcPts val="8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600" b="1">
                <a:latin typeface="Tahoma"/>
                <a:ea typeface="Tahoma"/>
                <a:cs typeface="Tahoma"/>
                <a:sym typeface="Tahoma"/>
              </a:defRPr>
            </a:pPr>
            <a:r>
              <a:t>Ihre Aufmerksamkeit!</a:t>
            </a:r>
          </a:p>
          <a:p>
            <a:pPr>
              <a:lnSpc>
                <a:spcPct val="98000"/>
              </a:lnSpc>
              <a:spcBef>
                <a:spcPts val="8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ctr">
              <a:lnSpc>
                <a:spcPct val="98000"/>
              </a:lnSpc>
              <a:spcBef>
                <a:spcPts val="8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sz="2400" b="1">
                <a:latin typeface="Tahoma"/>
                <a:ea typeface="Tahoma"/>
                <a:cs typeface="Tahoma"/>
                <a:sym typeface="Tahoma"/>
              </a:rPr>
              <a:t>Wenn Sie Fragen haben, dürfen Sie diese gerne jetzt stellen!</a:t>
            </a:r>
          </a:p>
          <a:p>
            <a:pPr algn="ctr">
              <a:lnSpc>
                <a:spcPct val="98000"/>
              </a:lnSpc>
              <a:spcBef>
                <a:spcPts val="8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>
                <a:latin typeface="Calibri"/>
                <a:ea typeface="Calibri"/>
                <a:cs typeface="Calibri"/>
                <a:sym typeface="Calibri"/>
              </a:defRPr>
            </a:pPr>
            <a:endParaRPr sz="2400" b="1">
              <a:latin typeface="Tahoma"/>
              <a:ea typeface="Tahoma"/>
              <a:cs typeface="Tahoma"/>
              <a:sym typeface="Tahoma"/>
            </a:endParaRPr>
          </a:p>
          <a:p>
            <a:pPr algn="ctr">
              <a:lnSpc>
                <a:spcPct val="98000"/>
              </a:lnSpc>
              <a:spcBef>
                <a:spcPts val="8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latin typeface="Tahoma"/>
                <a:ea typeface="Tahoma"/>
                <a:cs typeface="Tahoma"/>
                <a:sym typeface="Tahoma"/>
              </a:rPr>
              <a:t> </a:t>
            </a:r>
            <a:r>
              <a:t>    </a:t>
            </a:r>
          </a:p>
        </p:txBody>
      </p:sp>
      <p:grpSp>
        <p:nvGrpSpPr>
          <p:cNvPr id="271" name="Gruppieren"/>
          <p:cNvGrpSpPr/>
          <p:nvPr/>
        </p:nvGrpSpPr>
        <p:grpSpPr>
          <a:xfrm>
            <a:off x="-794" y="1286328"/>
            <a:ext cx="9145588" cy="71439"/>
            <a:chOff x="0" y="0"/>
            <a:chExt cx="9145587" cy="71437"/>
          </a:xfrm>
        </p:grpSpPr>
        <p:sp>
          <p:nvSpPr>
            <p:cNvPr id="268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69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70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grpSp>
        <p:nvGrpSpPr>
          <p:cNvPr id="275" name="Gruppieren"/>
          <p:cNvGrpSpPr/>
          <p:nvPr/>
        </p:nvGrpSpPr>
        <p:grpSpPr>
          <a:xfrm>
            <a:off x="-794" y="5629728"/>
            <a:ext cx="9145588" cy="71438"/>
            <a:chOff x="0" y="0"/>
            <a:chExt cx="9145587" cy="71437"/>
          </a:xfrm>
        </p:grpSpPr>
        <p:sp>
          <p:nvSpPr>
            <p:cNvPr id="272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73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274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1" animBg="1" advAuto="0"/>
      <p:bldP spid="267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talienisch als 3. Fremdsprache"/>
          <p:cNvSpPr txBox="1"/>
          <p:nvPr/>
        </p:nvSpPr>
        <p:spPr>
          <a:xfrm>
            <a:off x="340062" y="1337500"/>
            <a:ext cx="8143201" cy="58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>
            <a:spAutoFit/>
          </a:bodyPr>
          <a:lstStyle>
            <a:lvl1pPr algn="ctr"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Italienisch als 3. Fremdsprache</a:t>
            </a:r>
          </a:p>
        </p:txBody>
      </p:sp>
      <p:sp>
        <p:nvSpPr>
          <p:cNvPr id="30" name="Persönlicher Nutzen des Italienischen…"/>
          <p:cNvSpPr txBox="1"/>
          <p:nvPr/>
        </p:nvSpPr>
        <p:spPr>
          <a:xfrm>
            <a:off x="500399" y="1996337"/>
            <a:ext cx="8143201" cy="2847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/>
          <a:p>
            <a:pPr marL="341312" indent="-339725">
              <a:lnSpc>
                <a:spcPct val="98000"/>
              </a:lnSpc>
              <a:spcBef>
                <a:spcPts val="700"/>
              </a:spcBef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800"/>
            </a:pPr>
            <a:endParaRPr dirty="0"/>
          </a:p>
          <a:p>
            <a:pPr marL="719137" lvl="1" indent="-539750">
              <a:lnSpc>
                <a:spcPct val="150000"/>
              </a:lnSpc>
              <a:spcBef>
                <a:spcPts val="600"/>
              </a:spcBef>
              <a:buClr>
                <a:srgbClr val="000000"/>
              </a:buClr>
              <a:buSzPct val="100000"/>
              <a:buAutoNum type="romanUcPeriod"/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Persönlicher</a:t>
            </a:r>
            <a:r>
              <a:rPr dirty="0"/>
              <a:t> </a:t>
            </a:r>
            <a:r>
              <a:rPr dirty="0" err="1"/>
              <a:t>Nutzen</a:t>
            </a:r>
            <a:r>
              <a:rPr dirty="0"/>
              <a:t> des </a:t>
            </a:r>
            <a:r>
              <a:rPr dirty="0" err="1"/>
              <a:t>Italienischen</a:t>
            </a:r>
            <a:endParaRPr dirty="0"/>
          </a:p>
          <a:p>
            <a:pPr marL="719137" lvl="1" indent="-539750">
              <a:lnSpc>
                <a:spcPct val="150000"/>
              </a:lnSpc>
              <a:spcBef>
                <a:spcPts val="600"/>
              </a:spcBef>
              <a:buClr>
                <a:srgbClr val="000000"/>
              </a:buClr>
              <a:buSzPct val="100000"/>
              <a:buAutoNum type="romanUcPeriod"/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Das </a:t>
            </a:r>
            <a:r>
              <a:rPr dirty="0" err="1"/>
              <a:t>kulturelle</a:t>
            </a:r>
            <a:r>
              <a:rPr dirty="0"/>
              <a:t> </a:t>
            </a:r>
            <a:r>
              <a:rPr dirty="0" err="1"/>
              <a:t>Erbe</a:t>
            </a:r>
            <a:r>
              <a:rPr dirty="0"/>
              <a:t> </a:t>
            </a:r>
            <a:r>
              <a:rPr dirty="0" err="1"/>
              <a:t>Italiens</a:t>
            </a:r>
            <a:endParaRPr dirty="0"/>
          </a:p>
          <a:p>
            <a:pPr marL="719137" lvl="1" indent="-539750">
              <a:lnSpc>
                <a:spcPct val="150000"/>
              </a:lnSpc>
              <a:spcBef>
                <a:spcPts val="600"/>
              </a:spcBef>
              <a:buClr>
                <a:srgbClr val="000000"/>
              </a:buClr>
              <a:buSzPct val="100000"/>
              <a:buAutoNum type="romanUcPeriod"/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Italienisch</a:t>
            </a:r>
            <a:r>
              <a:rPr dirty="0"/>
              <a:t> in und um Stuttgart</a:t>
            </a:r>
          </a:p>
          <a:p>
            <a:pPr marL="719137" lvl="1" indent="-539750">
              <a:lnSpc>
                <a:spcPct val="150000"/>
              </a:lnSpc>
              <a:spcBef>
                <a:spcPts val="600"/>
              </a:spcBef>
              <a:buClr>
                <a:srgbClr val="000000"/>
              </a:buClr>
              <a:buSzPct val="100000"/>
              <a:buAutoNum type="romanUcPeriod"/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Italienisch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Sprachenprofil</a:t>
            </a:r>
            <a:r>
              <a:rPr dirty="0"/>
              <a:t> des IKG</a:t>
            </a:r>
          </a:p>
        </p:txBody>
      </p:sp>
      <p:grpSp>
        <p:nvGrpSpPr>
          <p:cNvPr id="2" name="Gruppieren">
            <a:extLst>
              <a:ext uri="{FF2B5EF4-FFF2-40B4-BE49-F238E27FC236}">
                <a16:creationId xmlns:a16="http://schemas.microsoft.com/office/drawing/2014/main" id="{95C42F71-E0C1-65A3-800F-158D35D99983}"/>
              </a:ext>
            </a:extLst>
          </p:cNvPr>
          <p:cNvGrpSpPr/>
          <p:nvPr/>
        </p:nvGrpSpPr>
        <p:grpSpPr>
          <a:xfrm>
            <a:off x="-1588" y="2203710"/>
            <a:ext cx="9145588" cy="71439"/>
            <a:chOff x="0" y="0"/>
            <a:chExt cx="9145587" cy="71437"/>
          </a:xfrm>
        </p:grpSpPr>
        <p:sp>
          <p:nvSpPr>
            <p:cNvPr id="3" name="Rechteck">
              <a:extLst>
                <a:ext uri="{FF2B5EF4-FFF2-40B4-BE49-F238E27FC236}">
                  <a16:creationId xmlns:a16="http://schemas.microsoft.com/office/drawing/2014/main" id="{4FEBDB0F-73BA-38C3-B0D0-01EE074A1250}"/>
                </a:ext>
              </a:extLst>
            </p:cNvPr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4" name="Rechteck">
              <a:extLst>
                <a:ext uri="{FF2B5EF4-FFF2-40B4-BE49-F238E27FC236}">
                  <a16:creationId xmlns:a16="http://schemas.microsoft.com/office/drawing/2014/main" id="{6586F5D6-BB38-48E7-D1BD-E19745375001}"/>
                </a:ext>
              </a:extLst>
            </p:cNvPr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5" name="Rechteck">
              <a:extLst>
                <a:ext uri="{FF2B5EF4-FFF2-40B4-BE49-F238E27FC236}">
                  <a16:creationId xmlns:a16="http://schemas.microsoft.com/office/drawing/2014/main" id="{EA57CF2D-FC0D-4A32-45BD-AD0954621DF2}"/>
                </a:ext>
              </a:extLst>
            </p:cNvPr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grpSp>
        <p:nvGrpSpPr>
          <p:cNvPr id="7" name="Gruppieren">
            <a:extLst>
              <a:ext uri="{FF2B5EF4-FFF2-40B4-BE49-F238E27FC236}">
                <a16:creationId xmlns:a16="http://schemas.microsoft.com/office/drawing/2014/main" id="{B95E5634-7B17-5E59-ABA8-62B6FA556E30}"/>
              </a:ext>
            </a:extLst>
          </p:cNvPr>
          <p:cNvGrpSpPr/>
          <p:nvPr/>
        </p:nvGrpSpPr>
        <p:grpSpPr>
          <a:xfrm>
            <a:off x="-1588" y="5610985"/>
            <a:ext cx="9145588" cy="71439"/>
            <a:chOff x="0" y="0"/>
            <a:chExt cx="9145587" cy="71437"/>
          </a:xfrm>
        </p:grpSpPr>
        <p:sp>
          <p:nvSpPr>
            <p:cNvPr id="8" name="Rechteck">
              <a:extLst>
                <a:ext uri="{FF2B5EF4-FFF2-40B4-BE49-F238E27FC236}">
                  <a16:creationId xmlns:a16="http://schemas.microsoft.com/office/drawing/2014/main" id="{65C476BC-4E30-BD58-46E9-0050353EE17F}"/>
                </a:ext>
              </a:extLst>
            </p:cNvPr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9" name="Rechteck">
              <a:extLst>
                <a:ext uri="{FF2B5EF4-FFF2-40B4-BE49-F238E27FC236}">
                  <a16:creationId xmlns:a16="http://schemas.microsoft.com/office/drawing/2014/main" id="{971C0835-F637-2B81-143E-E271CD920DD0}"/>
                </a:ext>
              </a:extLst>
            </p:cNvPr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0" name="Rechteck">
              <a:extLst>
                <a:ext uri="{FF2B5EF4-FFF2-40B4-BE49-F238E27FC236}">
                  <a16:creationId xmlns:a16="http://schemas.microsoft.com/office/drawing/2014/main" id="{F9819388-40C0-20DB-F365-048A48A305BC}"/>
                </a:ext>
              </a:extLst>
            </p:cNvPr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 animBg="1" advAuto="0"/>
      <p:bldP spid="30" grpId="2" uiExpand="1" build="p" bldLvl="5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0" y="188912"/>
            <a:ext cx="5607050" cy="6524626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I. Persönlicher Nutzen des Italienischen"/>
          <p:cNvSpPr txBox="1"/>
          <p:nvPr/>
        </p:nvSpPr>
        <p:spPr>
          <a:xfrm>
            <a:off x="457200" y="1608119"/>
            <a:ext cx="8226425" cy="2753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341312" indent="-339725" algn="ctr">
              <a:lnSpc>
                <a:spcPct val="98000"/>
              </a:lnSpc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 b="1">
                <a:latin typeface="Verdana Ref"/>
                <a:ea typeface="Verdana Ref"/>
                <a:cs typeface="Verdana Ref"/>
                <a:sym typeface="Verdana Ref"/>
              </a:defRPr>
            </a:pPr>
            <a:endParaRPr/>
          </a:p>
          <a:p>
            <a:pPr marL="341312" indent="-339725" algn="ctr">
              <a:lnSpc>
                <a:spcPct val="98000"/>
              </a:lnSpc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400" b="1">
                <a:latin typeface="Verdana Ref"/>
                <a:ea typeface="Verdana Ref"/>
                <a:cs typeface="Verdana Ref"/>
                <a:sym typeface="Verdana Ref"/>
              </a:defRPr>
            </a:pPr>
            <a:r>
              <a:t>I. Persönlicher Nutzen des Italienischen</a:t>
            </a:r>
          </a:p>
        </p:txBody>
      </p:sp>
      <p:grpSp>
        <p:nvGrpSpPr>
          <p:cNvPr id="37" name="Gruppieren"/>
          <p:cNvGrpSpPr/>
          <p:nvPr/>
        </p:nvGrpSpPr>
        <p:grpSpPr>
          <a:xfrm>
            <a:off x="-794" y="1569357"/>
            <a:ext cx="9145588" cy="71438"/>
            <a:chOff x="0" y="0"/>
            <a:chExt cx="9145587" cy="71437"/>
          </a:xfrm>
        </p:grpSpPr>
        <p:sp>
          <p:nvSpPr>
            <p:cNvPr id="34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35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36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grpSp>
        <p:nvGrpSpPr>
          <p:cNvPr id="41" name="Gruppieren"/>
          <p:cNvGrpSpPr/>
          <p:nvPr/>
        </p:nvGrpSpPr>
        <p:grpSpPr>
          <a:xfrm>
            <a:off x="-794" y="4232728"/>
            <a:ext cx="9145588" cy="71438"/>
            <a:chOff x="0" y="0"/>
            <a:chExt cx="9145587" cy="71437"/>
          </a:xfrm>
        </p:grpSpPr>
        <p:sp>
          <p:nvSpPr>
            <p:cNvPr id="38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39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40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mdsprachenkenntnisse und damit verbunden interkulturelle Kompetenz sind die Basis für Erfolg in unserer globalisierten Welt.…"/>
          <p:cNvSpPr txBox="1"/>
          <p:nvPr/>
        </p:nvSpPr>
        <p:spPr>
          <a:xfrm>
            <a:off x="427374" y="2358955"/>
            <a:ext cx="8143201" cy="350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/>
          <a:p>
            <a:pPr marL="341312" indent="-339725">
              <a:lnSpc>
                <a:spcPct val="91000"/>
              </a:lnSpc>
              <a:spcBef>
                <a:spcPts val="500"/>
              </a:spcBef>
              <a:tabLst>
                <a:tab pos="342900" algn="l"/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325100" algn="l"/>
                <a:tab pos="10769600" algn="l"/>
                <a:tab pos="10769600" algn="l"/>
              </a:tabLst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	</a:t>
            </a:r>
            <a:r>
              <a:rPr sz="2200" dirty="0" err="1"/>
              <a:t>Fremdsprachenkenntnisse</a:t>
            </a:r>
            <a:r>
              <a:rPr sz="2200" dirty="0"/>
              <a:t> und </a:t>
            </a:r>
            <a:r>
              <a:rPr sz="2200" dirty="0" err="1"/>
              <a:t>damit</a:t>
            </a:r>
            <a:r>
              <a:rPr sz="2200" dirty="0"/>
              <a:t> </a:t>
            </a:r>
            <a:r>
              <a:rPr sz="2200" dirty="0" err="1"/>
              <a:t>verbunden</a:t>
            </a:r>
            <a:r>
              <a:rPr sz="2200" dirty="0"/>
              <a:t> </a:t>
            </a:r>
            <a:r>
              <a:rPr sz="2200" dirty="0" err="1"/>
              <a:t>interkulturelle</a:t>
            </a:r>
            <a:r>
              <a:rPr sz="2200" dirty="0"/>
              <a:t> </a:t>
            </a:r>
            <a:r>
              <a:rPr sz="2200" dirty="0" err="1"/>
              <a:t>Kompetenz</a:t>
            </a:r>
            <a:r>
              <a:rPr sz="2200" dirty="0"/>
              <a:t> </a:t>
            </a:r>
            <a:r>
              <a:rPr sz="2200" dirty="0" err="1"/>
              <a:t>sind</a:t>
            </a:r>
            <a:r>
              <a:rPr sz="2200" dirty="0"/>
              <a:t> die Basis für </a:t>
            </a:r>
            <a:r>
              <a:rPr sz="2200" dirty="0" err="1"/>
              <a:t>Erfolg</a:t>
            </a:r>
            <a:r>
              <a:rPr sz="2200" dirty="0"/>
              <a:t> in </a:t>
            </a:r>
            <a:r>
              <a:rPr sz="2200" dirty="0" err="1"/>
              <a:t>unserer</a:t>
            </a:r>
            <a:r>
              <a:rPr sz="2200" dirty="0"/>
              <a:t> </a:t>
            </a:r>
            <a:r>
              <a:rPr sz="2200" dirty="0" err="1"/>
              <a:t>globalisierten</a:t>
            </a:r>
            <a:r>
              <a:rPr sz="2200" dirty="0"/>
              <a:t> Welt.</a:t>
            </a:r>
          </a:p>
          <a:p>
            <a:pPr marL="341312" indent="-339725">
              <a:lnSpc>
                <a:spcPct val="91000"/>
              </a:lnSpc>
              <a:spcBef>
                <a:spcPts val="500"/>
              </a:spcBef>
              <a:tabLst>
                <a:tab pos="342900" algn="l"/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325100" algn="l"/>
                <a:tab pos="10769600" algn="l"/>
                <a:tab pos="107696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	</a:t>
            </a:r>
          </a:p>
          <a:p>
            <a:pPr marL="341312" indent="-339725">
              <a:lnSpc>
                <a:spcPct val="91000"/>
              </a:lnSpc>
              <a:spcBef>
                <a:spcPts val="200"/>
              </a:spcBef>
              <a:tabLst>
                <a:tab pos="342900" algn="l"/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325100" algn="l"/>
                <a:tab pos="10769600" algn="l"/>
                <a:tab pos="107696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	Sie </a:t>
            </a:r>
            <a:r>
              <a:rPr dirty="0" err="1"/>
              <a:t>gehören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den </a:t>
            </a:r>
            <a:r>
              <a:rPr dirty="0" err="1"/>
              <a:t>Zusatzqualifikationen</a:t>
            </a:r>
            <a:r>
              <a:rPr dirty="0"/>
              <a:t>, die - </a:t>
            </a:r>
            <a:r>
              <a:rPr dirty="0" err="1"/>
              <a:t>neben</a:t>
            </a:r>
            <a:r>
              <a:rPr dirty="0"/>
              <a:t> der </a:t>
            </a:r>
            <a:r>
              <a:rPr dirty="0" err="1"/>
              <a:t>Fähigkeit</a:t>
            </a:r>
            <a:r>
              <a:rPr dirty="0"/>
              <a:t> </a:t>
            </a:r>
            <a:r>
              <a:rPr dirty="0" err="1"/>
              <a:t>zum</a:t>
            </a:r>
            <a:r>
              <a:rPr dirty="0"/>
              <a:t> </a:t>
            </a:r>
            <a:r>
              <a:rPr dirty="0" err="1"/>
              <a:t>Umgang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den </a:t>
            </a:r>
            <a:r>
              <a:rPr dirty="0" err="1"/>
              <a:t>neuen</a:t>
            </a:r>
            <a:r>
              <a:rPr dirty="0"/>
              <a:t> </a:t>
            </a:r>
            <a:r>
              <a:rPr dirty="0" err="1"/>
              <a:t>Informations</a:t>
            </a:r>
            <a:r>
              <a:rPr dirty="0"/>
              <a:t>- und </a:t>
            </a:r>
            <a:r>
              <a:rPr dirty="0" err="1"/>
              <a:t>Kommunikationstechniken</a:t>
            </a:r>
            <a:r>
              <a:rPr dirty="0"/>
              <a:t>  -  </a:t>
            </a:r>
            <a:r>
              <a:rPr dirty="0" err="1"/>
              <a:t>im</a:t>
            </a:r>
            <a:r>
              <a:rPr dirty="0"/>
              <a:t> 21. </a:t>
            </a:r>
            <a:r>
              <a:rPr dirty="0" err="1"/>
              <a:t>Jahrhundert</a:t>
            </a:r>
            <a:r>
              <a:rPr dirty="0"/>
              <a:t> </a:t>
            </a:r>
            <a:r>
              <a:rPr dirty="0" err="1"/>
              <a:t>unabdingbar</a:t>
            </a:r>
            <a:r>
              <a:rPr dirty="0"/>
              <a:t> </a:t>
            </a:r>
            <a:r>
              <a:rPr dirty="0" err="1"/>
              <a:t>sind</a:t>
            </a:r>
            <a:r>
              <a:rPr dirty="0"/>
              <a:t>.</a:t>
            </a:r>
            <a:br>
              <a:rPr dirty="0"/>
            </a:br>
            <a:br>
              <a:rPr dirty="0"/>
            </a:br>
            <a:r>
              <a:rPr sz="2800" dirty="0"/>
              <a:t> </a:t>
            </a:r>
            <a:r>
              <a:rPr sz="1000" dirty="0" err="1"/>
              <a:t>Schöper-Grabe</a:t>
            </a:r>
            <a:r>
              <a:rPr sz="1000" dirty="0"/>
              <a:t>, Sigrid: Go global – </a:t>
            </a:r>
            <a:r>
              <a:rPr sz="1000" dirty="0" err="1"/>
              <a:t>Fremdsprachen</a:t>
            </a:r>
            <a:r>
              <a:rPr sz="1000" dirty="0"/>
              <a:t> </a:t>
            </a:r>
            <a:r>
              <a:rPr sz="1000" dirty="0" err="1"/>
              <a:t>als</a:t>
            </a:r>
            <a:r>
              <a:rPr sz="1000" dirty="0"/>
              <a:t> </a:t>
            </a:r>
            <a:r>
              <a:rPr sz="1000" dirty="0" err="1"/>
              <a:t>Standortvorteil</a:t>
            </a:r>
            <a:r>
              <a:rPr sz="1000" dirty="0"/>
              <a:t> , </a:t>
            </a:r>
            <a:r>
              <a:rPr sz="1000" dirty="0" err="1"/>
              <a:t>Institut</a:t>
            </a:r>
            <a:r>
              <a:rPr sz="1000" dirty="0"/>
              <a:t> der </a:t>
            </a:r>
            <a:r>
              <a:rPr sz="1000" dirty="0" err="1"/>
              <a:t>deutschen</a:t>
            </a:r>
            <a:r>
              <a:rPr sz="1400" dirty="0"/>
              <a:t> </a:t>
            </a:r>
            <a:r>
              <a:rPr sz="1000" dirty="0" err="1"/>
              <a:t>Wirtschaft</a:t>
            </a:r>
            <a:r>
              <a:rPr sz="1000" dirty="0"/>
              <a:t>, Köln 2000</a:t>
            </a:r>
          </a:p>
        </p:txBody>
      </p:sp>
      <p:grpSp>
        <p:nvGrpSpPr>
          <p:cNvPr id="47" name="Gruppieren"/>
          <p:cNvGrpSpPr/>
          <p:nvPr/>
        </p:nvGrpSpPr>
        <p:grpSpPr>
          <a:xfrm>
            <a:off x="-4763" y="1765299"/>
            <a:ext cx="9145588" cy="71439"/>
            <a:chOff x="0" y="0"/>
            <a:chExt cx="9145587" cy="71437"/>
          </a:xfrm>
        </p:grpSpPr>
        <p:sp>
          <p:nvSpPr>
            <p:cNvPr id="44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45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46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grpSp>
        <p:nvGrpSpPr>
          <p:cNvPr id="51" name="Gruppieren"/>
          <p:cNvGrpSpPr/>
          <p:nvPr/>
        </p:nvGrpSpPr>
        <p:grpSpPr>
          <a:xfrm>
            <a:off x="1587" y="6302375"/>
            <a:ext cx="9145588" cy="71438"/>
            <a:chOff x="0" y="0"/>
            <a:chExt cx="9145587" cy="71437"/>
          </a:xfrm>
        </p:grpSpPr>
        <p:sp>
          <p:nvSpPr>
            <p:cNvPr id="48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49" name="Rechteck"/>
            <p:cNvSpPr/>
            <p:nvPr/>
          </p:nvSpPr>
          <p:spPr>
            <a:xfrm>
              <a:off x="3119611" y="0"/>
              <a:ext cx="2910095" cy="698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50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sp>
        <p:nvSpPr>
          <p:cNvPr id="52" name="Fremdsprachen…"/>
          <p:cNvSpPr txBox="1"/>
          <p:nvPr/>
        </p:nvSpPr>
        <p:spPr>
          <a:xfrm>
            <a:off x="654387" y="465073"/>
            <a:ext cx="7835226" cy="108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>
            <a:spAutoFit/>
          </a:bodyPr>
          <a:lstStyle/>
          <a:p>
            <a:pPr algn="ctr"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 b="1"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Fremdsprachen</a:t>
            </a:r>
            <a:r>
              <a:rPr dirty="0"/>
              <a:t> </a:t>
            </a:r>
          </a:p>
          <a:p>
            <a:pPr algn="ctr"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 b="1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in </a:t>
            </a:r>
            <a:r>
              <a:rPr dirty="0" err="1"/>
              <a:t>einer</a:t>
            </a:r>
            <a:r>
              <a:rPr dirty="0"/>
              <a:t> </a:t>
            </a:r>
            <a:r>
              <a:rPr dirty="0" err="1"/>
              <a:t>globalisierten</a:t>
            </a:r>
            <a:r>
              <a:rPr dirty="0"/>
              <a:t> Welt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Tabelle 1"/>
          <p:cNvGraphicFramePr/>
          <p:nvPr/>
        </p:nvGraphicFramePr>
        <p:xfrm>
          <a:off x="1404937" y="2107292"/>
          <a:ext cx="6334125" cy="335280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748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5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Rang</a:t>
                      </a:r>
                    </a:p>
                  </a:txBody>
                  <a:tcPr marT="0" marB="0" horzOverflow="overflow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Land</a:t>
                      </a:r>
                    </a:p>
                  </a:txBody>
                  <a:tcPr marT="0" marB="0" horzOverflow="overflow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1.000 Euro</a:t>
                      </a:r>
                    </a:p>
                  </a:txBody>
                  <a:tcPr marT="0" marB="0" horzOverflow="overflow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1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VR China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297 853 565</a:t>
                      </a:r>
                    </a:p>
                  </a:txBody>
                  <a:tcPr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2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Vereinigte Staaten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247 781 384</a:t>
                      </a:r>
                    </a:p>
                  </a:txBody>
                  <a:tcPr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3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Niederlande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233 590 530</a:t>
                      </a:r>
                    </a:p>
                  </a:txBody>
                  <a:tcPr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4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Frankreich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185 833 133</a:t>
                      </a:r>
                    </a:p>
                  </a:txBody>
                  <a:tcPr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5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Polen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167 645 354</a:t>
                      </a:r>
                    </a:p>
                  </a:txBody>
                  <a:tcPr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6</a:t>
                      </a:r>
                    </a:p>
                  </a:txBody>
                  <a:tcPr marT="0" marB="0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Italien</a:t>
                      </a:r>
                    </a:p>
                  </a:txBody>
                  <a:tcPr marT="0" marB="0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159 740 267</a:t>
                      </a:r>
                    </a:p>
                  </a:txBody>
                  <a:tcPr marT="0" marB="0" horzOverflow="overflow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7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Österreich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146 614 087</a:t>
                      </a:r>
                    </a:p>
                  </a:txBody>
                  <a:tcPr marT="0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8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Schweiz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125 818 220</a:t>
                      </a:r>
                    </a:p>
                  </a:txBody>
                  <a:tcPr marT="0" marB="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9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Belgien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123 596 275</a:t>
                      </a:r>
                    </a:p>
                  </a:txBody>
                  <a:tcPr marT="0" marB="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10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  <a:tabLst/>
                      </a:pPr>
                      <a:r>
                        <a:rPr sz="1866"/>
                        <a:t>Tschechien</a:t>
                      </a:r>
                    </a:p>
                  </a:txBody>
                  <a:tcPr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tabLst/>
                      </a:pPr>
                      <a:r>
                        <a:rPr sz="1866" dirty="0"/>
                        <a:t>112 986 205</a:t>
                      </a:r>
                    </a:p>
                  </a:txBody>
                  <a:tcPr marT="0" marB="0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5" name="Quelle: Statistisches Bundesamt, Wiesbaden, 10.02.2023"/>
          <p:cNvSpPr txBox="1"/>
          <p:nvPr/>
        </p:nvSpPr>
        <p:spPr>
          <a:xfrm>
            <a:off x="1447174" y="4425950"/>
            <a:ext cx="6249652" cy="1926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1866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algn="ctr" defTabSz="457200">
              <a:defRPr sz="1866">
                <a:latin typeface="Calibri"/>
                <a:ea typeface="Calibri"/>
                <a:cs typeface="Calibri"/>
                <a:sym typeface="Calibri"/>
              </a:defRPr>
            </a:pPr>
            <a:endParaRPr sz="1600" dirty="0"/>
          </a:p>
          <a:p>
            <a:pPr algn="ctr" defTabSz="457200">
              <a:defRPr sz="1866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 </a:t>
            </a:r>
            <a:endParaRPr sz="1600" dirty="0"/>
          </a:p>
          <a:p>
            <a:pPr algn="ctr" defTabSz="457200">
              <a:defRPr sz="1866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 </a:t>
            </a:r>
            <a:endParaRPr sz="1600" dirty="0"/>
          </a:p>
          <a:p>
            <a:pPr algn="ctr" defTabSz="457200">
              <a:defRPr sz="1866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 </a:t>
            </a:r>
            <a:endParaRPr sz="1600" dirty="0"/>
          </a:p>
          <a:p>
            <a:pPr algn="ctr" defTabSz="457200">
              <a:defRPr sz="1333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Quelle: </a:t>
            </a:r>
            <a:r>
              <a:rPr dirty="0" err="1"/>
              <a:t>Statistisches</a:t>
            </a:r>
            <a:r>
              <a:rPr dirty="0"/>
              <a:t> </a:t>
            </a:r>
            <a:r>
              <a:rPr dirty="0" err="1"/>
              <a:t>Bundesamt</a:t>
            </a:r>
            <a:r>
              <a:rPr dirty="0"/>
              <a:t>, Wiesbaden, 10.02.2023</a:t>
            </a:r>
            <a:endParaRPr sz="1600" dirty="0"/>
          </a:p>
        </p:txBody>
      </p:sp>
      <p:sp>
        <p:nvSpPr>
          <p:cNvPr id="56" name="Außenhandel (Export + Import)…"/>
          <p:cNvSpPr txBox="1"/>
          <p:nvPr/>
        </p:nvSpPr>
        <p:spPr>
          <a:xfrm>
            <a:off x="1199574" y="663665"/>
            <a:ext cx="6744852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200" b="1"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Außenhandel</a:t>
            </a:r>
            <a:r>
              <a:rPr dirty="0"/>
              <a:t> (Export + Import)</a:t>
            </a:r>
          </a:p>
          <a:p>
            <a:pPr algn="ctr">
              <a:defRPr sz="3200" b="1">
                <a:latin typeface="Tahoma"/>
                <a:ea typeface="Tahoma"/>
                <a:cs typeface="Tahoma"/>
                <a:sym typeface="Tahoma"/>
              </a:defRPr>
            </a:pPr>
            <a:r>
              <a:rPr dirty="0"/>
              <a:t>der </a:t>
            </a:r>
            <a:r>
              <a:rPr dirty="0" err="1"/>
              <a:t>Bundesrepublik</a:t>
            </a:r>
            <a:r>
              <a:rPr dirty="0"/>
              <a:t> Deutschland</a:t>
            </a:r>
          </a:p>
        </p:txBody>
      </p:sp>
      <p:grpSp>
        <p:nvGrpSpPr>
          <p:cNvPr id="2" name="Gruppieren">
            <a:extLst>
              <a:ext uri="{FF2B5EF4-FFF2-40B4-BE49-F238E27FC236}">
                <a16:creationId xmlns:a16="http://schemas.microsoft.com/office/drawing/2014/main" id="{291795AD-A9BC-C672-81F6-D3D70B453791}"/>
              </a:ext>
            </a:extLst>
          </p:cNvPr>
          <p:cNvGrpSpPr/>
          <p:nvPr/>
        </p:nvGrpSpPr>
        <p:grpSpPr>
          <a:xfrm>
            <a:off x="-4763" y="1765299"/>
            <a:ext cx="9145588" cy="71439"/>
            <a:chOff x="0" y="0"/>
            <a:chExt cx="9145587" cy="71437"/>
          </a:xfrm>
        </p:grpSpPr>
        <p:sp>
          <p:nvSpPr>
            <p:cNvPr id="3" name="Rechteck">
              <a:extLst>
                <a:ext uri="{FF2B5EF4-FFF2-40B4-BE49-F238E27FC236}">
                  <a16:creationId xmlns:a16="http://schemas.microsoft.com/office/drawing/2014/main" id="{3A1DC5E3-0623-7483-CE94-3CAC017AE7D7}"/>
                </a:ext>
              </a:extLst>
            </p:cNvPr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4" name="Rechteck">
              <a:extLst>
                <a:ext uri="{FF2B5EF4-FFF2-40B4-BE49-F238E27FC236}">
                  <a16:creationId xmlns:a16="http://schemas.microsoft.com/office/drawing/2014/main" id="{13F602EE-B681-F4A2-D4BD-9BBD724F7C2C}"/>
                </a:ext>
              </a:extLst>
            </p:cNvPr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5" name="Rechteck">
              <a:extLst>
                <a:ext uri="{FF2B5EF4-FFF2-40B4-BE49-F238E27FC236}">
                  <a16:creationId xmlns:a16="http://schemas.microsoft.com/office/drawing/2014/main" id="{A28B856B-ECEE-5C7C-7448-BF2A4AD8BEA2}"/>
                </a:ext>
              </a:extLst>
            </p:cNvPr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grpSp>
        <p:nvGrpSpPr>
          <p:cNvPr id="11" name="Gruppieren">
            <a:extLst>
              <a:ext uri="{FF2B5EF4-FFF2-40B4-BE49-F238E27FC236}">
                <a16:creationId xmlns:a16="http://schemas.microsoft.com/office/drawing/2014/main" id="{35387A05-661C-900C-1CAF-7A42920D4574}"/>
              </a:ext>
            </a:extLst>
          </p:cNvPr>
          <p:cNvGrpSpPr/>
          <p:nvPr/>
        </p:nvGrpSpPr>
        <p:grpSpPr>
          <a:xfrm>
            <a:off x="-4763" y="6461937"/>
            <a:ext cx="9145588" cy="71439"/>
            <a:chOff x="0" y="0"/>
            <a:chExt cx="9145587" cy="71437"/>
          </a:xfrm>
        </p:grpSpPr>
        <p:sp>
          <p:nvSpPr>
            <p:cNvPr id="12" name="Rechteck">
              <a:extLst>
                <a:ext uri="{FF2B5EF4-FFF2-40B4-BE49-F238E27FC236}">
                  <a16:creationId xmlns:a16="http://schemas.microsoft.com/office/drawing/2014/main" id="{9ABDE886-0627-802F-6F1F-9740446DF1D0}"/>
                </a:ext>
              </a:extLst>
            </p:cNvPr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3" name="Rechteck">
              <a:extLst>
                <a:ext uri="{FF2B5EF4-FFF2-40B4-BE49-F238E27FC236}">
                  <a16:creationId xmlns:a16="http://schemas.microsoft.com/office/drawing/2014/main" id="{7359EED7-8D39-F851-75A7-98CCEA9B2726}"/>
                </a:ext>
              </a:extLst>
            </p:cNvPr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14" name="Rechteck">
              <a:extLst>
                <a:ext uri="{FF2B5EF4-FFF2-40B4-BE49-F238E27FC236}">
                  <a16:creationId xmlns:a16="http://schemas.microsoft.com/office/drawing/2014/main" id="{73FC004E-C8EE-E86F-4CB9-A0696B3EB20A}"/>
                </a:ext>
              </a:extLst>
            </p:cNvPr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2" animBg="1" advAuto="0"/>
      <p:bldP spid="55" grpId="3" animBg="1" advAuto="0"/>
      <p:bldP spid="56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Bassetti – Textilien AGIP – Petrolchemie Arnoldo Mondadori – Verlag Benetton Sport – Sportartikel Campari – Spirituosen Croma Lacke- Chemie Feralpi - Stahlwaren Ferrero – Lebensmittel FIAT – Kraftfahrzeuge Giorgetti – Möbel"/>
          <p:cNvSpPr txBox="1"/>
          <p:nvPr/>
        </p:nvSpPr>
        <p:spPr>
          <a:xfrm>
            <a:off x="500399" y="2475084"/>
            <a:ext cx="4387176" cy="4191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/>
          <a:p>
            <a:pPr marL="341312" indent="-339725">
              <a:lnSpc>
                <a:spcPct val="81000"/>
              </a:lnSpc>
              <a:spcBef>
                <a:spcPts val="500"/>
              </a:spcBef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>
                <a:latin typeface="Tahoma"/>
                <a:ea typeface="Tahoma"/>
                <a:cs typeface="Tahoma"/>
                <a:sym typeface="Tahoma"/>
              </a:defRPr>
            </a:pPr>
            <a:r>
              <a:t>    Bassetti – Textilien</a:t>
            </a:r>
            <a:br/>
            <a:r>
              <a:t>AGIP – Petrolchemie</a:t>
            </a:r>
            <a:br/>
            <a:r>
              <a:t>Arnoldo Mondadori – Verlag</a:t>
            </a:r>
            <a:br/>
            <a:r>
              <a:t>Benetton Sport – Sportartikel</a:t>
            </a:r>
            <a:br/>
            <a:r>
              <a:t>Campari – Spirituosen</a:t>
            </a:r>
            <a:br/>
            <a:r>
              <a:t>Croma Lacke- Chemie</a:t>
            </a:r>
            <a:br/>
            <a:r>
              <a:t>Feralpi - Stahlwaren</a:t>
            </a:r>
            <a:br/>
            <a:r>
              <a:t>Ferrero – Lebensmittel</a:t>
            </a:r>
            <a:br/>
            <a:r>
              <a:t>FIAT – Kraftfahrzeuge</a:t>
            </a:r>
            <a:br/>
            <a:r>
              <a:t>Giorgetti – Möbel </a:t>
            </a:r>
            <a:br/>
            <a:endParaRPr/>
          </a:p>
          <a:p>
            <a:pPr marL="341312" indent="-339725">
              <a:lnSpc>
                <a:spcPct val="81000"/>
              </a:lnSpc>
              <a:spcBef>
                <a:spcPts val="300"/>
              </a:spcBef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400"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341312" indent="-339725">
              <a:lnSpc>
                <a:spcPct val="81000"/>
              </a:lnSpc>
              <a:spcBef>
                <a:spcPts val="300"/>
              </a:spcBef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400">
                <a:latin typeface="Tahoma"/>
                <a:ea typeface="Tahoma"/>
                <a:cs typeface="Tahoma"/>
                <a:sym typeface="Tahoma"/>
              </a:defRPr>
            </a:pPr>
            <a:br/>
            <a:endParaRPr/>
          </a:p>
          <a:p>
            <a:pPr marL="341312" indent="-339725">
              <a:lnSpc>
                <a:spcPct val="81000"/>
              </a:lnSpc>
              <a:spcBef>
                <a:spcPts val="200"/>
              </a:spcBef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900">
                <a:latin typeface="Tahoma"/>
                <a:ea typeface="Tahoma"/>
                <a:cs typeface="Tahoma"/>
                <a:sym typeface="Tahoma"/>
              </a:defRPr>
            </a:pPr>
            <a:r>
              <a:t>         </a:t>
            </a:r>
          </a:p>
          <a:p>
            <a:pPr marL="341312" indent="-339725">
              <a:lnSpc>
                <a:spcPct val="81000"/>
              </a:lnSpc>
              <a:spcBef>
                <a:spcPts val="200"/>
              </a:spcBef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9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9" name="La Perla – Bekleidung Guzzini – Beleuchtung Illycaffee GmbH – Kaffee Iveco Bayern – Nutzfahrzeuge Marsilli D - Maschinenteile Motta Alfredo - Lederwaren Piaggio - Motorräder Pininfarina – Autodesign Tagliabue – Schleifmaschinen Ulisse Orlandini – Naturst"/>
          <p:cNvSpPr txBox="1"/>
          <p:nvPr/>
        </p:nvSpPr>
        <p:spPr>
          <a:xfrm>
            <a:off x="4691400" y="2508505"/>
            <a:ext cx="4409400" cy="331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/>
          <a:p>
            <a:pPr marL="341312" indent="-339725">
              <a:lnSpc>
                <a:spcPct val="81000"/>
              </a:lnSpc>
              <a:spcBef>
                <a:spcPts val="500"/>
              </a:spcBef>
              <a:tabLst>
                <a:tab pos="342900" algn="l"/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325100" algn="l"/>
                <a:tab pos="10769600" algn="l"/>
                <a:tab pos="10769600" algn="l"/>
              </a:tabLst>
              <a:defRPr sz="2000">
                <a:latin typeface="Tahoma"/>
                <a:ea typeface="Tahoma"/>
                <a:cs typeface="Tahoma"/>
                <a:sym typeface="Tahoma"/>
              </a:defRPr>
            </a:pPr>
            <a:r>
              <a:t>	</a:t>
            </a:r>
            <a:r>
              <a:rPr sz="2200"/>
              <a:t>La Perla – Bekleidung</a:t>
            </a:r>
            <a:br>
              <a:rPr sz="2200"/>
            </a:br>
            <a:r>
              <a:rPr sz="2200"/>
              <a:t>Guzzini – Beleuchtung</a:t>
            </a:r>
            <a:br>
              <a:rPr sz="2200"/>
            </a:br>
            <a:r>
              <a:rPr sz="2200"/>
              <a:t>Illycaffee GmbH – Kaffee</a:t>
            </a:r>
            <a:br>
              <a:rPr sz="2200"/>
            </a:br>
            <a:r>
              <a:rPr sz="2200"/>
              <a:t>Iveco Bayern – Nutzfahrzeuge</a:t>
            </a:r>
            <a:br>
              <a:rPr sz="2200"/>
            </a:br>
            <a:r>
              <a:rPr sz="2200"/>
              <a:t>Marsilli D - Maschinenteile</a:t>
            </a:r>
            <a:br>
              <a:rPr sz="2200"/>
            </a:br>
            <a:r>
              <a:rPr sz="2200"/>
              <a:t>Motta Alfredo - Lederwaren</a:t>
            </a:r>
            <a:br>
              <a:rPr sz="2200"/>
            </a:br>
            <a:r>
              <a:rPr sz="2200"/>
              <a:t>Piaggio - Motorräder</a:t>
            </a:r>
            <a:br>
              <a:rPr sz="2200"/>
            </a:br>
            <a:r>
              <a:rPr sz="2200"/>
              <a:t>Pininfarina – Autodesign</a:t>
            </a:r>
            <a:br>
              <a:rPr sz="2200"/>
            </a:br>
            <a:r>
              <a:rPr sz="2200"/>
              <a:t>Tagliabue – Schleifmaschinen</a:t>
            </a:r>
            <a:br>
              <a:rPr sz="2200"/>
            </a:br>
            <a:r>
              <a:rPr sz="2200"/>
              <a:t>Ulisse Orlandini – Natursteine</a:t>
            </a:r>
          </a:p>
          <a:p>
            <a:pPr marL="341312" indent="-339725">
              <a:lnSpc>
                <a:spcPct val="81000"/>
              </a:lnSpc>
              <a:spcBef>
                <a:spcPts val="200"/>
              </a:spcBef>
              <a:tabLst>
                <a:tab pos="342900" algn="l"/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325100" algn="l"/>
                <a:tab pos="10769600" algn="l"/>
                <a:tab pos="10769600" algn="l"/>
              </a:tabLst>
              <a:defRPr sz="900">
                <a:latin typeface="Tahoma"/>
                <a:ea typeface="Tahoma"/>
                <a:cs typeface="Tahoma"/>
                <a:sym typeface="Tahoma"/>
              </a:defRPr>
            </a:pPr>
            <a:endParaRPr sz="2200"/>
          </a:p>
          <a:p>
            <a:pPr marL="341312" indent="-339725">
              <a:lnSpc>
                <a:spcPct val="81000"/>
              </a:lnSpc>
              <a:spcBef>
                <a:spcPts val="200"/>
              </a:spcBef>
              <a:tabLst>
                <a:tab pos="342900" algn="l"/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325100" algn="l"/>
                <a:tab pos="10769600" algn="l"/>
                <a:tab pos="10769600" algn="l"/>
              </a:tabLst>
              <a:defRPr sz="900">
                <a:latin typeface="Tahoma"/>
                <a:ea typeface="Tahoma"/>
                <a:cs typeface="Tahoma"/>
                <a:sym typeface="Tahoma"/>
              </a:defRPr>
            </a:pPr>
            <a:endParaRPr sz="2200"/>
          </a:p>
          <a:p>
            <a:pPr marL="341312" indent="-339725">
              <a:lnSpc>
                <a:spcPct val="81000"/>
              </a:lnSpc>
              <a:spcBef>
                <a:spcPts val="200"/>
              </a:spcBef>
              <a:tabLst>
                <a:tab pos="342900" algn="l"/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325100" algn="l"/>
                <a:tab pos="10769600" algn="l"/>
                <a:tab pos="10769600" algn="l"/>
              </a:tabLst>
              <a:defRPr sz="900">
                <a:latin typeface="Tahoma"/>
                <a:ea typeface="Tahoma"/>
                <a:cs typeface="Tahoma"/>
                <a:sym typeface="Tahoma"/>
              </a:defRPr>
            </a:pPr>
            <a:r>
              <a:t>	Camera di commercio italiana Stoccarda – Monaco di Baviera</a:t>
            </a:r>
          </a:p>
        </p:txBody>
      </p:sp>
      <p:grpSp>
        <p:nvGrpSpPr>
          <p:cNvPr id="63" name="Gruppieren"/>
          <p:cNvGrpSpPr/>
          <p:nvPr/>
        </p:nvGrpSpPr>
        <p:grpSpPr>
          <a:xfrm>
            <a:off x="1587" y="6302375"/>
            <a:ext cx="9145588" cy="71438"/>
            <a:chOff x="0" y="0"/>
            <a:chExt cx="9145587" cy="71437"/>
          </a:xfrm>
        </p:grpSpPr>
        <p:sp>
          <p:nvSpPr>
            <p:cNvPr id="60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61" name="Rechteck"/>
            <p:cNvSpPr/>
            <p:nvPr/>
          </p:nvSpPr>
          <p:spPr>
            <a:xfrm>
              <a:off x="3119611" y="0"/>
              <a:ext cx="2910095" cy="698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62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sp>
        <p:nvSpPr>
          <p:cNvPr id="64" name="Die wichtigsten Filialen italienischer Firmen in Baden-Württemberg/Bayern"/>
          <p:cNvSpPr txBox="1"/>
          <p:nvPr/>
        </p:nvSpPr>
        <p:spPr>
          <a:xfrm>
            <a:off x="654387" y="465073"/>
            <a:ext cx="8122563" cy="108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 anchor="ctr">
            <a:spAutoFit/>
          </a:bodyPr>
          <a:lstStyle>
            <a:lvl1pPr algn="ctr"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Die wichtigsten Filialen italienischer Firmen in Baden-Württemberg/Bayern</a:t>
            </a:r>
          </a:p>
        </p:txBody>
      </p:sp>
      <p:grpSp>
        <p:nvGrpSpPr>
          <p:cNvPr id="68" name="Gruppieren"/>
          <p:cNvGrpSpPr/>
          <p:nvPr/>
        </p:nvGrpSpPr>
        <p:grpSpPr>
          <a:xfrm>
            <a:off x="-4763" y="1765299"/>
            <a:ext cx="9145588" cy="71439"/>
            <a:chOff x="0" y="0"/>
            <a:chExt cx="9145587" cy="71437"/>
          </a:xfrm>
        </p:grpSpPr>
        <p:sp>
          <p:nvSpPr>
            <p:cNvPr id="65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66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67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2" animBg="1" advAuto="0"/>
      <p:bldP spid="59" grpId="3" animBg="1" advAuto="0"/>
      <p:bldP spid="64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7" y="333375"/>
            <a:ext cx="8640763" cy="6237288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Rechteck"/>
          <p:cNvSpPr/>
          <p:nvPr/>
        </p:nvSpPr>
        <p:spPr>
          <a:xfrm>
            <a:off x="3492500" y="5732462"/>
            <a:ext cx="2592388" cy="365126"/>
          </a:xfrm>
          <a:prstGeom prst="rect">
            <a:avLst/>
          </a:prstGeom>
          <a:solidFill>
            <a:srgbClr val="FFFFFF">
              <a:alpha val="96076"/>
            </a:srgbClr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 defTabSz="914400">
              <a:lnSpc>
                <a:spcPct val="98000"/>
              </a:lnSpc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tellenangebote mit Fremdsprachenkenntnissen…"/>
          <p:cNvSpPr txBox="1"/>
          <p:nvPr/>
        </p:nvSpPr>
        <p:spPr>
          <a:xfrm>
            <a:off x="926927" y="392429"/>
            <a:ext cx="7208518" cy="1056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457200">
              <a:defRPr sz="3133" b="1">
                <a:latin typeface="Tahoma"/>
                <a:ea typeface="Tahoma"/>
                <a:cs typeface="Tahoma"/>
                <a:sym typeface="Tahoma"/>
              </a:defRPr>
            </a:pPr>
            <a:r>
              <a:rPr dirty="0" err="1"/>
              <a:t>Stellenangebote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Fremdsprachenkenntnissen</a:t>
            </a:r>
            <a:r>
              <a:rPr dirty="0"/>
              <a:t> </a:t>
            </a:r>
          </a:p>
        </p:txBody>
      </p:sp>
      <p:grpSp>
        <p:nvGrpSpPr>
          <p:cNvPr id="77" name="Gruppieren"/>
          <p:cNvGrpSpPr/>
          <p:nvPr/>
        </p:nvGrpSpPr>
        <p:grpSpPr>
          <a:xfrm>
            <a:off x="-14114" y="1564091"/>
            <a:ext cx="9145588" cy="71439"/>
            <a:chOff x="0" y="0"/>
            <a:chExt cx="9145587" cy="71437"/>
          </a:xfrm>
        </p:grpSpPr>
        <p:sp>
          <p:nvSpPr>
            <p:cNvPr id="74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75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76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sp>
        <p:nvSpPr>
          <p:cNvPr id="78" name="Text"/>
          <p:cNvSpPr txBox="1"/>
          <p:nvPr/>
        </p:nvSpPr>
        <p:spPr>
          <a:xfrm>
            <a:off x="90643" y="2644865"/>
            <a:ext cx="8657040" cy="362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r>
              <a:rPr dirty="0"/>
              <a:t>        </a:t>
            </a:r>
          </a:p>
        </p:txBody>
      </p:sp>
      <p:pic>
        <p:nvPicPr>
          <p:cNvPr id="79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24" y="2812903"/>
            <a:ext cx="7208518" cy="34842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" name="Gruppieren"/>
          <p:cNvGrpSpPr/>
          <p:nvPr/>
        </p:nvGrpSpPr>
        <p:grpSpPr>
          <a:xfrm>
            <a:off x="-12526" y="6482134"/>
            <a:ext cx="9145588" cy="71438"/>
            <a:chOff x="0" y="0"/>
            <a:chExt cx="9145587" cy="71437"/>
          </a:xfrm>
        </p:grpSpPr>
        <p:sp>
          <p:nvSpPr>
            <p:cNvPr id="80" name="Rechteck"/>
            <p:cNvSpPr/>
            <p:nvPr/>
          </p:nvSpPr>
          <p:spPr>
            <a:xfrm>
              <a:off x="0" y="1587"/>
              <a:ext cx="3130550" cy="69851"/>
            </a:xfrm>
            <a:prstGeom prst="rect">
              <a:avLst/>
            </a:prstGeom>
            <a:gradFill flip="none" rotWithShape="1">
              <a:gsLst>
                <a:gs pos="0">
                  <a:srgbClr val="008200"/>
                </a:gs>
                <a:gs pos="38999">
                  <a:srgbClr val="008200"/>
                </a:gs>
                <a:gs pos="96359">
                  <a:srgbClr val="F1F8F1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81" name="Rechteck"/>
            <p:cNvSpPr/>
            <p:nvPr/>
          </p:nvSpPr>
          <p:spPr>
            <a:xfrm>
              <a:off x="3132138" y="-1"/>
              <a:ext cx="2903919" cy="714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  <p:sp>
          <p:nvSpPr>
            <p:cNvPr id="82" name="Rechteck"/>
            <p:cNvSpPr/>
            <p:nvPr/>
          </p:nvSpPr>
          <p:spPr>
            <a:xfrm>
              <a:off x="6015037" y="1587"/>
              <a:ext cx="3130551" cy="6985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50999">
                  <a:srgbClr val="CC0000"/>
                </a:gs>
                <a:gs pos="100000">
                  <a:srgbClr val="CC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8000"/>
                </a:lnSpc>
              </a:pPr>
              <a:endParaRPr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7EA86F76-3000-90E8-6E80-4F76B7690F30}"/>
              </a:ext>
            </a:extLst>
          </p:cNvPr>
          <p:cNvSpPr txBox="1"/>
          <p:nvPr/>
        </p:nvSpPr>
        <p:spPr>
          <a:xfrm>
            <a:off x="985917" y="1820474"/>
            <a:ext cx="7168132" cy="718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57200">
              <a:defRPr sz="2033">
                <a:latin typeface="Tahoma"/>
                <a:ea typeface="Tahoma"/>
                <a:cs typeface="Tahoma"/>
                <a:sym typeface="Tahoma"/>
              </a:defRPr>
            </a:pPr>
            <a:r>
              <a:rPr lang="de-DE" dirty="0"/>
              <a:t>Anzahl der angebotenen Jobs, bei denen Kenntnisse in der jeweiligen Fremdsprache erforderlich sind (12.02.2018):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3" grpId="0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Larissa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gency FB"/>
            <a:ea typeface="Agency FB"/>
            <a:cs typeface="Agency FB"/>
            <a:sym typeface="Agency FB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gency FB"/>
            <a:ea typeface="Agency FB"/>
            <a:cs typeface="Agency FB"/>
            <a:sym typeface="Agency FB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Larissa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gency FB"/>
            <a:ea typeface="Agency FB"/>
            <a:cs typeface="Agency FB"/>
            <a:sym typeface="Agency FB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gency FB"/>
            <a:ea typeface="Agency FB"/>
            <a:cs typeface="Agency FB"/>
            <a:sym typeface="Agency FB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756</Words>
  <Application>Microsoft Macintosh PowerPoint</Application>
  <PresentationFormat>Bildschirmpräsentation (4:3)</PresentationFormat>
  <Paragraphs>157</Paragraphs>
  <Slides>26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4" baseType="lpstr">
      <vt:lpstr>Agency FB</vt:lpstr>
      <vt:lpstr>Arial</vt:lpstr>
      <vt:lpstr>Calibri</vt:lpstr>
      <vt:lpstr>Tahoma</vt:lpstr>
      <vt:lpstr>Times New Roman</vt:lpstr>
      <vt:lpstr>Verdana Ref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Office2016L0043</cp:lastModifiedBy>
  <cp:revision>7</cp:revision>
  <dcterms:modified xsi:type="dcterms:W3CDTF">2023-03-16T09:06:06Z</dcterms:modified>
</cp:coreProperties>
</file>